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0" r:id="rId4"/>
    <p:sldId id="291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2" r:id="rId36"/>
    <p:sldId id="289" r:id="rId3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aleon\Desktop\Pla%20de%20competici&#243;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aleon\Desktop\Pla%20de%20competici&#243;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aleon\Desktop\Pla%20d'&#250;s%20CEM%20LM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aleon\Desktop\Pla%20d'&#250;s%20CEM%20LM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aleon\Desktop\Pla%20de%20competici&#243;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jaleon\Desktop\Pla%20d'&#250;s%20CEM%20LM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4.5092907246243888E-2"/>
          <c:y val="4.0895296267025934E-2"/>
          <c:w val="0.83103264723488768"/>
          <c:h val="0.90817985915358257"/>
        </c:manualLayout>
      </c:layout>
      <c:barChart>
        <c:barDir val="col"/>
        <c:grouping val="clustered"/>
        <c:ser>
          <c:idx val="0"/>
          <c:order val="0"/>
          <c:tx>
            <c:strRef>
              <c:f>'Evol equip'!$B$2</c:f>
              <c:strCache>
                <c:ptCount val="1"/>
                <c:pt idx="0">
                  <c:v>MASCULINS</c:v>
                </c:pt>
              </c:strCache>
            </c:strRef>
          </c:tx>
          <c:dLbls>
            <c:showVal val="1"/>
          </c:dLbls>
          <c:cat>
            <c:strRef>
              <c:f>'Evol equip'!$A$3:$A$9</c:f>
              <c:strCache>
                <c:ptCount val="7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  <c:pt idx="3">
                  <c:v>2012 - 2013</c:v>
                </c:pt>
                <c:pt idx="4">
                  <c:v>2014 - 2015</c:v>
                </c:pt>
                <c:pt idx="5">
                  <c:v>2015 - 2016</c:v>
                </c:pt>
                <c:pt idx="6">
                  <c:v>2016 -2017</c:v>
                </c:pt>
              </c:strCache>
            </c:strRef>
          </c:cat>
          <c:val>
            <c:numRef>
              <c:f>'Evol equip'!$B$3:$B$9</c:f>
              <c:numCache>
                <c:formatCode>General</c:formatCode>
                <c:ptCount val="7"/>
                <c:pt idx="0">
                  <c:v>29</c:v>
                </c:pt>
                <c:pt idx="1">
                  <c:v>27</c:v>
                </c:pt>
                <c:pt idx="2">
                  <c:v>25</c:v>
                </c:pt>
                <c:pt idx="3">
                  <c:v>36</c:v>
                </c:pt>
                <c:pt idx="4">
                  <c:v>41</c:v>
                </c:pt>
                <c:pt idx="5">
                  <c:v>49</c:v>
                </c:pt>
                <c:pt idx="6">
                  <c:v>47</c:v>
                </c:pt>
              </c:numCache>
            </c:numRef>
          </c:val>
        </c:ser>
        <c:ser>
          <c:idx val="1"/>
          <c:order val="1"/>
          <c:tx>
            <c:strRef>
              <c:f>'Evol equip'!$C$2</c:f>
              <c:strCache>
                <c:ptCount val="1"/>
                <c:pt idx="0">
                  <c:v>FEMENIS</c:v>
                </c:pt>
              </c:strCache>
            </c:strRef>
          </c:tx>
          <c:dLbls>
            <c:showVal val="1"/>
          </c:dLbls>
          <c:cat>
            <c:strRef>
              <c:f>'Evol equip'!$A$3:$A$9</c:f>
              <c:strCache>
                <c:ptCount val="7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  <c:pt idx="3">
                  <c:v>2012 - 2013</c:v>
                </c:pt>
                <c:pt idx="4">
                  <c:v>2014 - 2015</c:v>
                </c:pt>
                <c:pt idx="5">
                  <c:v>2015 - 2016</c:v>
                </c:pt>
                <c:pt idx="6">
                  <c:v>2016 -2017</c:v>
                </c:pt>
              </c:strCache>
            </c:strRef>
          </c:cat>
          <c:val>
            <c:numRef>
              <c:f>'Evol equip'!$C$3:$C$9</c:f>
              <c:numCache>
                <c:formatCode>General</c:formatCode>
                <c:ptCount val="7"/>
                <c:pt idx="0">
                  <c:v>14</c:v>
                </c:pt>
                <c:pt idx="1">
                  <c:v>18</c:v>
                </c:pt>
                <c:pt idx="2">
                  <c:v>22</c:v>
                </c:pt>
                <c:pt idx="3">
                  <c:v>30</c:v>
                </c:pt>
                <c:pt idx="4">
                  <c:v>29</c:v>
                </c:pt>
                <c:pt idx="5">
                  <c:v>24</c:v>
                </c:pt>
                <c:pt idx="6">
                  <c:v>30</c:v>
                </c:pt>
              </c:numCache>
            </c:numRef>
          </c:val>
        </c:ser>
        <c:ser>
          <c:idx val="2"/>
          <c:order val="2"/>
          <c:tx>
            <c:strRef>
              <c:f>'Evol equip'!$D$2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sz="1300" baseline="0"/>
                </a:pPr>
                <a:endParaRPr lang="es-ES"/>
              </a:p>
            </c:txPr>
            <c:showVal val="1"/>
          </c:dLbls>
          <c:cat>
            <c:strRef>
              <c:f>'Evol equip'!$A$3:$A$9</c:f>
              <c:strCache>
                <c:ptCount val="7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  <c:pt idx="3">
                  <c:v>2012 - 2013</c:v>
                </c:pt>
                <c:pt idx="4">
                  <c:v>2014 - 2015</c:v>
                </c:pt>
                <c:pt idx="5">
                  <c:v>2015 - 2016</c:v>
                </c:pt>
                <c:pt idx="6">
                  <c:v>2016 -2017</c:v>
                </c:pt>
              </c:strCache>
            </c:strRef>
          </c:cat>
          <c:val>
            <c:numRef>
              <c:f>'Evol equip'!$D$3:$D$9</c:f>
              <c:numCache>
                <c:formatCode>General</c:formatCode>
                <c:ptCount val="7"/>
                <c:pt idx="0">
                  <c:v>43</c:v>
                </c:pt>
                <c:pt idx="1">
                  <c:v>45</c:v>
                </c:pt>
                <c:pt idx="2">
                  <c:v>47</c:v>
                </c:pt>
                <c:pt idx="3">
                  <c:v>66</c:v>
                </c:pt>
                <c:pt idx="4">
                  <c:v>70</c:v>
                </c:pt>
                <c:pt idx="5">
                  <c:v>73</c:v>
                </c:pt>
                <c:pt idx="6">
                  <c:v>77</c:v>
                </c:pt>
              </c:numCache>
            </c:numRef>
          </c:val>
        </c:ser>
        <c:axId val="68680320"/>
        <c:axId val="72376704"/>
      </c:barChart>
      <c:catAx>
        <c:axId val="68680320"/>
        <c:scaling>
          <c:orientation val="minMax"/>
        </c:scaling>
        <c:axPos val="b"/>
        <c:tickLblPos val="nextTo"/>
        <c:crossAx val="72376704"/>
        <c:crosses val="autoZero"/>
        <c:auto val="1"/>
        <c:lblAlgn val="ctr"/>
        <c:lblOffset val="100"/>
      </c:catAx>
      <c:valAx>
        <c:axId val="72376704"/>
        <c:scaling>
          <c:orientation val="minMax"/>
        </c:scaling>
        <c:axPos val="l"/>
        <c:majorGridlines/>
        <c:numFmt formatCode="General" sourceLinked="1"/>
        <c:tickLblPos val="nextTo"/>
        <c:crossAx val="6868032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0731805693800815"/>
          <c:y val="4.3256941121172232E-2"/>
          <c:w val="0.78574384104678763"/>
          <c:h val="0.87418531341697725"/>
        </c:manualLayout>
      </c:layout>
      <c:barChart>
        <c:barDir val="col"/>
        <c:grouping val="clustered"/>
        <c:ser>
          <c:idx val="0"/>
          <c:order val="0"/>
          <c:tx>
            <c:strRef>
              <c:f>Hoja3!$A$3</c:f>
              <c:strCache>
                <c:ptCount val="1"/>
                <c:pt idx="0">
                  <c:v>2012-2013</c:v>
                </c:pt>
              </c:strCache>
            </c:strRef>
          </c:tx>
          <c:dLbls>
            <c:showVal val="1"/>
          </c:dLbls>
          <c:cat>
            <c:strRef>
              <c:f>Hoja3!$B$2:$I$2</c:f>
              <c:strCache>
                <c:ptCount val="8"/>
                <c:pt idx="0">
                  <c:v>CB NOU ESPLUGUES</c:v>
                </c:pt>
                <c:pt idx="1">
                  <c:v>C VOLEIBOL ESPLUGUES</c:v>
                </c:pt>
                <c:pt idx="2">
                  <c:v>AE PENYA ESPLUGUES</c:v>
                </c:pt>
                <c:pt idx="3">
                  <c:v>C HANDBOL ESPLUGUES</c:v>
                </c:pt>
                <c:pt idx="4">
                  <c:v>CCA PLAZA MACAEL</c:v>
                </c:pt>
                <c:pt idx="5">
                  <c:v>HC ESPLUGUES</c:v>
                </c:pt>
                <c:pt idx="6">
                  <c:v>ESC NATZARET</c:v>
                </c:pt>
                <c:pt idx="7">
                  <c:v>TOTAL</c:v>
                </c:pt>
              </c:strCache>
            </c:strRef>
          </c:cat>
          <c:val>
            <c:numRef>
              <c:f>Hoja3!$B$3:$I$3</c:f>
              <c:numCache>
                <c:formatCode>General</c:formatCode>
                <c:ptCount val="8"/>
                <c:pt idx="0">
                  <c:v>20</c:v>
                </c:pt>
                <c:pt idx="1">
                  <c:v>15</c:v>
                </c:pt>
                <c:pt idx="2">
                  <c:v>14</c:v>
                </c:pt>
                <c:pt idx="3">
                  <c:v>12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67</c:v>
                </c:pt>
              </c:numCache>
            </c:numRef>
          </c:val>
        </c:ser>
        <c:ser>
          <c:idx val="1"/>
          <c:order val="1"/>
          <c:tx>
            <c:strRef>
              <c:f>Hoja3!$A$4</c:f>
              <c:strCache>
                <c:ptCount val="1"/>
                <c:pt idx="0">
                  <c:v>2013-2014</c:v>
                </c:pt>
              </c:strCache>
            </c:strRef>
          </c:tx>
          <c:dLbls>
            <c:showVal val="1"/>
          </c:dLbls>
          <c:cat>
            <c:strRef>
              <c:f>Hoja3!$B$2:$I$2</c:f>
              <c:strCache>
                <c:ptCount val="8"/>
                <c:pt idx="0">
                  <c:v>CB NOU ESPLUGUES</c:v>
                </c:pt>
                <c:pt idx="1">
                  <c:v>C VOLEIBOL ESPLUGUES</c:v>
                </c:pt>
                <c:pt idx="2">
                  <c:v>AE PENYA ESPLUGUES</c:v>
                </c:pt>
                <c:pt idx="3">
                  <c:v>C HANDBOL ESPLUGUES</c:v>
                </c:pt>
                <c:pt idx="4">
                  <c:v>CCA PLAZA MACAEL</c:v>
                </c:pt>
                <c:pt idx="5">
                  <c:v>HC ESPLUGUES</c:v>
                </c:pt>
                <c:pt idx="6">
                  <c:v>ESC NATZARET</c:v>
                </c:pt>
                <c:pt idx="7">
                  <c:v>TOTAL</c:v>
                </c:pt>
              </c:strCache>
            </c:strRef>
          </c:cat>
          <c:val>
            <c:numRef>
              <c:f>Hoja3!$B$4:$I$4</c:f>
              <c:numCache>
                <c:formatCode>General</c:formatCode>
                <c:ptCount val="8"/>
                <c:pt idx="0">
                  <c:v>18</c:v>
                </c:pt>
                <c:pt idx="1">
                  <c:v>13</c:v>
                </c:pt>
                <c:pt idx="2">
                  <c:v>16</c:v>
                </c:pt>
                <c:pt idx="3">
                  <c:v>13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66</c:v>
                </c:pt>
              </c:numCache>
            </c:numRef>
          </c:val>
        </c:ser>
        <c:ser>
          <c:idx val="2"/>
          <c:order val="2"/>
          <c:tx>
            <c:strRef>
              <c:f>Hoja3!$A$5</c:f>
              <c:strCache>
                <c:ptCount val="1"/>
                <c:pt idx="0">
                  <c:v>2014-2015</c:v>
                </c:pt>
              </c:strCache>
            </c:strRef>
          </c:tx>
          <c:dLbls>
            <c:showVal val="1"/>
          </c:dLbls>
          <c:cat>
            <c:strRef>
              <c:f>Hoja3!$B$2:$I$2</c:f>
              <c:strCache>
                <c:ptCount val="8"/>
                <c:pt idx="0">
                  <c:v>CB NOU ESPLUGUES</c:v>
                </c:pt>
                <c:pt idx="1">
                  <c:v>C VOLEIBOL ESPLUGUES</c:v>
                </c:pt>
                <c:pt idx="2">
                  <c:v>AE PENYA ESPLUGUES</c:v>
                </c:pt>
                <c:pt idx="3">
                  <c:v>C HANDBOL ESPLUGUES</c:v>
                </c:pt>
                <c:pt idx="4">
                  <c:v>CCA PLAZA MACAEL</c:v>
                </c:pt>
                <c:pt idx="5">
                  <c:v>HC ESPLUGUES</c:v>
                </c:pt>
                <c:pt idx="6">
                  <c:v>ESC NATZARET</c:v>
                </c:pt>
                <c:pt idx="7">
                  <c:v>TOTAL</c:v>
                </c:pt>
              </c:strCache>
            </c:strRef>
          </c:cat>
          <c:val>
            <c:numRef>
              <c:f>Hoja3!$B$5:$I$5</c:f>
              <c:numCache>
                <c:formatCode>General</c:formatCode>
                <c:ptCount val="8"/>
                <c:pt idx="0">
                  <c:v>20</c:v>
                </c:pt>
                <c:pt idx="1">
                  <c:v>12</c:v>
                </c:pt>
                <c:pt idx="2">
                  <c:v>17</c:v>
                </c:pt>
                <c:pt idx="3">
                  <c:v>14</c:v>
                </c:pt>
                <c:pt idx="4">
                  <c:v>6</c:v>
                </c:pt>
                <c:pt idx="5">
                  <c:v>1</c:v>
                </c:pt>
                <c:pt idx="6">
                  <c:v>0</c:v>
                </c:pt>
                <c:pt idx="7">
                  <c:v>70</c:v>
                </c:pt>
              </c:numCache>
            </c:numRef>
          </c:val>
        </c:ser>
        <c:ser>
          <c:idx val="3"/>
          <c:order val="3"/>
          <c:tx>
            <c:strRef>
              <c:f>Hoja3!$A$6</c:f>
              <c:strCache>
                <c:ptCount val="1"/>
                <c:pt idx="0">
                  <c:v>2015-2016</c:v>
                </c:pt>
              </c:strCache>
            </c:strRef>
          </c:tx>
          <c:dLbls>
            <c:showVal val="1"/>
          </c:dLbls>
          <c:cat>
            <c:strRef>
              <c:f>Hoja3!$B$2:$I$2</c:f>
              <c:strCache>
                <c:ptCount val="8"/>
                <c:pt idx="0">
                  <c:v>CB NOU ESPLUGUES</c:v>
                </c:pt>
                <c:pt idx="1">
                  <c:v>C VOLEIBOL ESPLUGUES</c:v>
                </c:pt>
                <c:pt idx="2">
                  <c:v>AE PENYA ESPLUGUES</c:v>
                </c:pt>
                <c:pt idx="3">
                  <c:v>C HANDBOL ESPLUGUES</c:v>
                </c:pt>
                <c:pt idx="4">
                  <c:v>CCA PLAZA MACAEL</c:v>
                </c:pt>
                <c:pt idx="5">
                  <c:v>HC ESPLUGUES</c:v>
                </c:pt>
                <c:pt idx="6">
                  <c:v>ESC NATZARET</c:v>
                </c:pt>
                <c:pt idx="7">
                  <c:v>TOTAL</c:v>
                </c:pt>
              </c:strCache>
            </c:strRef>
          </c:cat>
          <c:val>
            <c:numRef>
              <c:f>Hoja3!$B$6:$I$6</c:f>
              <c:numCache>
                <c:formatCode>General</c:formatCode>
                <c:ptCount val="8"/>
                <c:pt idx="0">
                  <c:v>23</c:v>
                </c:pt>
                <c:pt idx="1">
                  <c:v>10</c:v>
                </c:pt>
                <c:pt idx="2">
                  <c:v>19</c:v>
                </c:pt>
                <c:pt idx="3">
                  <c:v>13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73</c:v>
                </c:pt>
              </c:numCache>
            </c:numRef>
          </c:val>
        </c:ser>
        <c:ser>
          <c:idx val="4"/>
          <c:order val="4"/>
          <c:tx>
            <c:strRef>
              <c:f>Hoja3!$A$7</c:f>
              <c:strCache>
                <c:ptCount val="1"/>
                <c:pt idx="0">
                  <c:v>2016-2017</c:v>
                </c:pt>
              </c:strCache>
            </c:strRef>
          </c:tx>
          <c:dLbls>
            <c:txPr>
              <a:bodyPr/>
              <a:lstStyle/>
              <a:p>
                <a:pPr>
                  <a:defRPr sz="1300" baseline="0"/>
                </a:pPr>
                <a:endParaRPr lang="es-ES"/>
              </a:p>
            </c:txPr>
            <c:showVal val="1"/>
          </c:dLbls>
          <c:cat>
            <c:strRef>
              <c:f>Hoja3!$B$2:$I$2</c:f>
              <c:strCache>
                <c:ptCount val="8"/>
                <c:pt idx="0">
                  <c:v>CB NOU ESPLUGUES</c:v>
                </c:pt>
                <c:pt idx="1">
                  <c:v>C VOLEIBOL ESPLUGUES</c:v>
                </c:pt>
                <c:pt idx="2">
                  <c:v>AE PENYA ESPLUGUES</c:v>
                </c:pt>
                <c:pt idx="3">
                  <c:v>C HANDBOL ESPLUGUES</c:v>
                </c:pt>
                <c:pt idx="4">
                  <c:v>CCA PLAZA MACAEL</c:v>
                </c:pt>
                <c:pt idx="5">
                  <c:v>HC ESPLUGUES</c:v>
                </c:pt>
                <c:pt idx="6">
                  <c:v>ESC NATZARET</c:v>
                </c:pt>
                <c:pt idx="7">
                  <c:v>TOTAL</c:v>
                </c:pt>
              </c:strCache>
            </c:strRef>
          </c:cat>
          <c:val>
            <c:numRef>
              <c:f>Hoja3!$B$7:$I$7</c:f>
              <c:numCache>
                <c:formatCode>General</c:formatCode>
                <c:ptCount val="8"/>
                <c:pt idx="0">
                  <c:v>21</c:v>
                </c:pt>
                <c:pt idx="1">
                  <c:v>13</c:v>
                </c:pt>
                <c:pt idx="2">
                  <c:v>22</c:v>
                </c:pt>
                <c:pt idx="3">
                  <c:v>16</c:v>
                </c:pt>
                <c:pt idx="4">
                  <c:v>4</c:v>
                </c:pt>
                <c:pt idx="5">
                  <c:v>1</c:v>
                </c:pt>
                <c:pt idx="6">
                  <c:v>0</c:v>
                </c:pt>
                <c:pt idx="7">
                  <c:v>77</c:v>
                </c:pt>
              </c:numCache>
            </c:numRef>
          </c:val>
        </c:ser>
        <c:axId val="72415872"/>
        <c:axId val="73625984"/>
      </c:barChart>
      <c:catAx>
        <c:axId val="72415872"/>
        <c:scaling>
          <c:orientation val="minMax"/>
        </c:scaling>
        <c:axPos val="b"/>
        <c:tickLblPos val="nextTo"/>
        <c:crossAx val="73625984"/>
        <c:crosses val="autoZero"/>
        <c:auto val="1"/>
        <c:lblAlgn val="ctr"/>
        <c:lblOffset val="100"/>
      </c:catAx>
      <c:valAx>
        <c:axId val="73625984"/>
        <c:scaling>
          <c:orientation val="minMax"/>
        </c:scaling>
        <c:axPos val="l"/>
        <c:majorGridlines/>
        <c:numFmt formatCode="General" sourceLinked="1"/>
        <c:tickLblPos val="nextTo"/>
        <c:crossAx val="724158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dLbls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</c:dLbl>
            <c:dLbl>
              <c:idx val="8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</c:dLbl>
            <c:dLbl>
              <c:idx val="11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sz="1200">
                        <a:solidFill>
                          <a:srgbClr val="FF0000"/>
                        </a:solidFill>
                      </a:rPr>
                      <a:t>2,9</a:t>
                    </a:r>
                  </a:p>
                </c:rich>
              </c:tx>
              <c:spPr/>
              <c:showVal val="1"/>
            </c:dLbl>
            <c:dLbl>
              <c:idx val="14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s-ES"/>
                </a:p>
              </c:txPr>
            </c:dLbl>
            <c:showVal val="1"/>
          </c:dLbls>
          <c:cat>
            <c:multiLvlStrRef>
              <c:f>Hoja1!$A$2:$O$3</c:f>
              <c:multiLvlStrCache>
                <c:ptCount val="15"/>
                <c:lvl>
                  <c:pt idx="0">
                    <c:v>Equips</c:v>
                  </c:pt>
                  <c:pt idx="1">
                    <c:v>Entrenaments setmanals</c:v>
                  </c:pt>
                  <c:pt idx="2">
                    <c:v>Mitjana per  equip</c:v>
                  </c:pt>
                  <c:pt idx="3">
                    <c:v>Equips</c:v>
                  </c:pt>
                  <c:pt idx="4">
                    <c:v>Entrenaments setmanals</c:v>
                  </c:pt>
                  <c:pt idx="5">
                    <c:v>Mitjana per  equip</c:v>
                  </c:pt>
                  <c:pt idx="6">
                    <c:v>Equips</c:v>
                  </c:pt>
                  <c:pt idx="7">
                    <c:v>Entrenaments setmanals</c:v>
                  </c:pt>
                  <c:pt idx="8">
                    <c:v>Mitjana per  equip</c:v>
                  </c:pt>
                  <c:pt idx="9">
                    <c:v>Equips</c:v>
                  </c:pt>
                  <c:pt idx="10">
                    <c:v>Entrenaments setmanals</c:v>
                  </c:pt>
                  <c:pt idx="11">
                    <c:v>Mitjana per  equip</c:v>
                  </c:pt>
                  <c:pt idx="12">
                    <c:v>Equips</c:v>
                  </c:pt>
                  <c:pt idx="13">
                    <c:v>Entrensetm</c:v>
                  </c:pt>
                  <c:pt idx="14">
                    <c:v>Mitja equip</c:v>
                  </c:pt>
                </c:lvl>
                <c:lvl>
                  <c:pt idx="0">
                    <c:v>AEP ESPLUGUES</c:v>
                  </c:pt>
                  <c:pt idx="3">
                    <c:v>CBN ESPLUGUES</c:v>
                  </c:pt>
                  <c:pt idx="6">
                    <c:v>CH ESPLUGUES</c:v>
                  </c:pt>
                  <c:pt idx="9">
                    <c:v>CV ESPLUGUES</c:v>
                  </c:pt>
                  <c:pt idx="12">
                    <c:v>CCAPL MACAEL</c:v>
                  </c:pt>
                </c:lvl>
              </c:multiLvlStrCache>
            </c:multiLvlStrRef>
          </c:cat>
          <c:val>
            <c:numRef>
              <c:f>Hoja1!$A$4:$O$4</c:f>
              <c:numCache>
                <c:formatCode>General</c:formatCode>
                <c:ptCount val="15"/>
                <c:pt idx="0">
                  <c:v>22</c:v>
                </c:pt>
                <c:pt idx="1">
                  <c:v>28</c:v>
                </c:pt>
                <c:pt idx="2" formatCode="0.0">
                  <c:v>1.2727272727272718</c:v>
                </c:pt>
                <c:pt idx="3">
                  <c:v>21</c:v>
                </c:pt>
                <c:pt idx="4">
                  <c:v>47</c:v>
                </c:pt>
                <c:pt idx="5" formatCode="0.0">
                  <c:v>2.2380952380952381</c:v>
                </c:pt>
                <c:pt idx="6">
                  <c:v>16</c:v>
                </c:pt>
                <c:pt idx="7">
                  <c:v>28</c:v>
                </c:pt>
                <c:pt idx="8" formatCode="0.0">
                  <c:v>1.75</c:v>
                </c:pt>
                <c:pt idx="9">
                  <c:v>13</c:v>
                </c:pt>
                <c:pt idx="10">
                  <c:v>29</c:v>
                </c:pt>
                <c:pt idx="11" formatCode="0.0">
                  <c:v>2.2307692307692308</c:v>
                </c:pt>
                <c:pt idx="12">
                  <c:v>4</c:v>
                </c:pt>
                <c:pt idx="13">
                  <c:v>4</c:v>
                </c:pt>
                <c:pt idx="14" formatCode="0.0">
                  <c:v>1</c:v>
                </c:pt>
              </c:numCache>
            </c:numRef>
          </c:val>
        </c:ser>
        <c:axId val="68689920"/>
        <c:axId val="68691456"/>
      </c:barChart>
      <c:catAx>
        <c:axId val="68689920"/>
        <c:scaling>
          <c:orientation val="minMax"/>
        </c:scaling>
        <c:axPos val="b"/>
        <c:tickLblPos val="nextTo"/>
        <c:crossAx val="68691456"/>
        <c:crosses val="autoZero"/>
        <c:auto val="1"/>
        <c:lblAlgn val="ctr"/>
        <c:lblOffset val="100"/>
      </c:catAx>
      <c:valAx>
        <c:axId val="68691456"/>
        <c:scaling>
          <c:orientation val="minMax"/>
        </c:scaling>
        <c:axPos val="l"/>
        <c:majorGridlines/>
        <c:numFmt formatCode="General" sourceLinked="1"/>
        <c:tickLblPos val="nextTo"/>
        <c:crossAx val="6868992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>
        <c:manualLayout>
          <c:layoutTarget val="inner"/>
          <c:xMode val="edge"/>
          <c:yMode val="edge"/>
          <c:x val="0.12882755445043054"/>
          <c:y val="0.10398635267932664"/>
          <c:w val="0.60097809202421282"/>
          <c:h val="0.82371822403318606"/>
        </c:manualLayout>
      </c:layout>
      <c:doughnutChart>
        <c:varyColors val="1"/>
        <c:ser>
          <c:idx val="0"/>
          <c:order val="0"/>
          <c:explosion val="77"/>
          <c:dLbls>
            <c:dLbl>
              <c:idx val="0"/>
              <c:spPr/>
              <c:txPr>
                <a:bodyPr/>
                <a:lstStyle/>
                <a:p>
                  <a:pPr>
                    <a:defRPr sz="1200" baseline="0"/>
                  </a:pPr>
                  <a:endParaRPr lang="es-ES"/>
                </a:p>
              </c:txPr>
            </c:dLbl>
            <c:showVal val="1"/>
            <c:showLeaderLines val="1"/>
          </c:dLbls>
          <c:cat>
            <c:strRef>
              <c:f>Hoja3!$A$10:$I$10</c:f>
              <c:strCache>
                <c:ptCount val="9"/>
                <c:pt idx="0">
                  <c:v>AEP ESPLUGUES </c:v>
                </c:pt>
                <c:pt idx="1">
                  <c:v>CBN ESPLUGUES </c:v>
                </c:pt>
                <c:pt idx="2">
                  <c:v>CH ESPLUGUES </c:v>
                </c:pt>
                <c:pt idx="3">
                  <c:v>CV ESPLUGUES </c:v>
                </c:pt>
                <c:pt idx="4">
                  <c:v>CCAPL MACAEL </c:v>
                </c:pt>
                <c:pt idx="5">
                  <c:v>HC ESPLUGUES </c:v>
                </c:pt>
                <c:pt idx="6">
                  <c:v>CFA ESPLUGUENC </c:v>
                </c:pt>
                <c:pt idx="7">
                  <c:v>CF CAN VIDALET </c:v>
                </c:pt>
                <c:pt idx="8">
                  <c:v>TOTAL</c:v>
                </c:pt>
              </c:strCache>
            </c:strRef>
          </c:cat>
          <c:val>
            <c:numRef>
              <c:f>Hoja3!$A$11:$I$11</c:f>
              <c:numCache>
                <c:formatCode>General</c:formatCode>
                <c:ptCount val="9"/>
                <c:pt idx="0">
                  <c:v>223</c:v>
                </c:pt>
                <c:pt idx="1">
                  <c:v>241</c:v>
                </c:pt>
                <c:pt idx="2">
                  <c:v>193</c:v>
                </c:pt>
                <c:pt idx="3">
                  <c:v>202</c:v>
                </c:pt>
                <c:pt idx="4">
                  <c:v>58</c:v>
                </c:pt>
                <c:pt idx="5">
                  <c:v>14</c:v>
                </c:pt>
                <c:pt idx="6">
                  <c:v>397</c:v>
                </c:pt>
                <c:pt idx="7">
                  <c:v>288</c:v>
                </c:pt>
                <c:pt idx="8">
                  <c:v>2522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barChart>
        <c:barDir val="col"/>
        <c:grouping val="clustered"/>
        <c:ser>
          <c:idx val="0"/>
          <c:order val="0"/>
          <c:tx>
            <c:strRef>
              <c:f>'Evol equip'!$B$2</c:f>
              <c:strCache>
                <c:ptCount val="1"/>
                <c:pt idx="0">
                  <c:v>MASCULINS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60000"/>
                        <a:lumOff val="40000"/>
                      </a:schemeClr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'Evol equip'!$A$3:$A$9</c:f>
              <c:strCache>
                <c:ptCount val="7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  <c:pt idx="3">
                  <c:v>2012 - 2013</c:v>
                </c:pt>
                <c:pt idx="4">
                  <c:v>2014 - 2015</c:v>
                </c:pt>
                <c:pt idx="5">
                  <c:v>2015 - 2016</c:v>
                </c:pt>
                <c:pt idx="6">
                  <c:v>2016 -2017</c:v>
                </c:pt>
              </c:strCache>
            </c:strRef>
          </c:cat>
          <c:val>
            <c:numRef>
              <c:f>'Evol equip'!$B$3:$B$9</c:f>
              <c:numCache>
                <c:formatCode>General</c:formatCode>
                <c:ptCount val="7"/>
                <c:pt idx="0">
                  <c:v>29</c:v>
                </c:pt>
                <c:pt idx="1">
                  <c:v>27</c:v>
                </c:pt>
                <c:pt idx="2">
                  <c:v>25</c:v>
                </c:pt>
                <c:pt idx="3">
                  <c:v>36</c:v>
                </c:pt>
                <c:pt idx="4">
                  <c:v>41</c:v>
                </c:pt>
                <c:pt idx="5">
                  <c:v>49</c:v>
                </c:pt>
                <c:pt idx="6">
                  <c:v>92</c:v>
                </c:pt>
              </c:numCache>
            </c:numRef>
          </c:val>
        </c:ser>
        <c:ser>
          <c:idx val="1"/>
          <c:order val="1"/>
          <c:tx>
            <c:strRef>
              <c:f>'Evol equip'!$C$2</c:f>
              <c:strCache>
                <c:ptCount val="1"/>
                <c:pt idx="0">
                  <c:v>FEMENIS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'Evol equip'!$A$3:$A$9</c:f>
              <c:strCache>
                <c:ptCount val="7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  <c:pt idx="3">
                  <c:v>2012 - 2013</c:v>
                </c:pt>
                <c:pt idx="4">
                  <c:v>2014 - 2015</c:v>
                </c:pt>
                <c:pt idx="5">
                  <c:v>2015 - 2016</c:v>
                </c:pt>
                <c:pt idx="6">
                  <c:v>2016 -2017</c:v>
                </c:pt>
              </c:strCache>
            </c:strRef>
          </c:cat>
          <c:val>
            <c:numRef>
              <c:f>'Evol equip'!$C$3:$C$9</c:f>
              <c:numCache>
                <c:formatCode>General</c:formatCode>
                <c:ptCount val="7"/>
                <c:pt idx="0">
                  <c:v>14</c:v>
                </c:pt>
                <c:pt idx="1">
                  <c:v>18</c:v>
                </c:pt>
                <c:pt idx="2">
                  <c:v>22</c:v>
                </c:pt>
                <c:pt idx="3">
                  <c:v>30</c:v>
                </c:pt>
                <c:pt idx="4">
                  <c:v>29</c:v>
                </c:pt>
                <c:pt idx="5">
                  <c:v>24</c:v>
                </c:pt>
                <c:pt idx="6">
                  <c:v>31</c:v>
                </c:pt>
              </c:numCache>
            </c:numRef>
          </c:val>
        </c:ser>
        <c:ser>
          <c:idx val="2"/>
          <c:order val="2"/>
          <c:tx>
            <c:strRef>
              <c:f>'Evol equip'!$D$2</c:f>
              <c:strCache>
                <c:ptCount val="1"/>
                <c:pt idx="0">
                  <c:v>TOTAL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92D050"/>
                    </a:solidFill>
                  </a:defRPr>
                </a:pPr>
                <a:endParaRPr lang="es-ES"/>
              </a:p>
            </c:txPr>
            <c:showVal val="1"/>
          </c:dLbls>
          <c:cat>
            <c:strRef>
              <c:f>'Evol equip'!$A$3:$A$9</c:f>
              <c:strCache>
                <c:ptCount val="7"/>
                <c:pt idx="0">
                  <c:v>2009 - 2010</c:v>
                </c:pt>
                <c:pt idx="1">
                  <c:v>2010 - 2011</c:v>
                </c:pt>
                <c:pt idx="2">
                  <c:v>2011 - 2012</c:v>
                </c:pt>
                <c:pt idx="3">
                  <c:v>2012 - 2013</c:v>
                </c:pt>
                <c:pt idx="4">
                  <c:v>2014 - 2015</c:v>
                </c:pt>
                <c:pt idx="5">
                  <c:v>2015 - 2016</c:v>
                </c:pt>
                <c:pt idx="6">
                  <c:v>2016 -2017</c:v>
                </c:pt>
              </c:strCache>
            </c:strRef>
          </c:cat>
          <c:val>
            <c:numRef>
              <c:f>'Evol equip'!$D$3:$D$9</c:f>
              <c:numCache>
                <c:formatCode>General</c:formatCode>
                <c:ptCount val="7"/>
                <c:pt idx="0">
                  <c:v>43</c:v>
                </c:pt>
                <c:pt idx="1">
                  <c:v>45</c:v>
                </c:pt>
                <c:pt idx="2">
                  <c:v>47</c:v>
                </c:pt>
                <c:pt idx="3">
                  <c:v>66</c:v>
                </c:pt>
                <c:pt idx="4">
                  <c:v>70</c:v>
                </c:pt>
                <c:pt idx="5">
                  <c:v>73</c:v>
                </c:pt>
                <c:pt idx="6">
                  <c:v>123</c:v>
                </c:pt>
              </c:numCache>
            </c:numRef>
          </c:val>
        </c:ser>
        <c:axId val="74347648"/>
        <c:axId val="74349184"/>
      </c:barChart>
      <c:catAx>
        <c:axId val="74347648"/>
        <c:scaling>
          <c:orientation val="minMax"/>
        </c:scaling>
        <c:axPos val="b"/>
        <c:tickLblPos val="nextTo"/>
        <c:crossAx val="74349184"/>
        <c:crosses val="autoZero"/>
        <c:auto val="1"/>
        <c:lblAlgn val="ctr"/>
        <c:lblOffset val="100"/>
      </c:catAx>
      <c:valAx>
        <c:axId val="74349184"/>
        <c:scaling>
          <c:orientation val="minMax"/>
        </c:scaling>
        <c:axPos val="l"/>
        <c:majorGridlines/>
        <c:numFmt formatCode="General" sourceLinked="1"/>
        <c:tickLblPos val="nextTo"/>
        <c:crossAx val="7434764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4"/>
  <c:chart>
    <c:autoTitleDeleted val="1"/>
    <c:plotArea>
      <c:layout/>
      <c:doughnutChart>
        <c:varyColors val="1"/>
        <c:ser>
          <c:idx val="0"/>
          <c:order val="0"/>
          <c:explosion val="25"/>
          <c:dLbls>
            <c:showCatName val="1"/>
            <c:showPercent val="1"/>
            <c:showLeaderLines val="1"/>
          </c:dLbls>
          <c:cat>
            <c:strRef>
              <c:f>Hoja4!$A$2:$B$2</c:f>
              <c:strCache>
                <c:ptCount val="2"/>
                <c:pt idx="0">
                  <c:v>MASCULÍ </c:v>
                </c:pt>
                <c:pt idx="1">
                  <c:v>FEMENÍ </c:v>
                </c:pt>
              </c:strCache>
            </c:strRef>
          </c:cat>
          <c:val>
            <c:numRef>
              <c:f>Hoja4!$A$3:$B$3</c:f>
              <c:numCache>
                <c:formatCode>General</c:formatCode>
                <c:ptCount val="2"/>
                <c:pt idx="0">
                  <c:v>1642</c:v>
                </c:pt>
                <c:pt idx="1">
                  <c:v>328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95E1-E8E0-4BA2-B15E-FD597443EEC7}" type="datetimeFigureOut">
              <a:rPr lang="ca-ES" smtClean="0"/>
              <a:pPr/>
              <a:t>29/06/2017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2D414-F121-4C94-B985-63A0E00A595C}" type="slidenum">
              <a:rPr lang="ca-ES" smtClean="0"/>
              <a:pPr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esports_entitats@esplugues.ca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5 Rectángulo"/>
          <p:cNvSpPr/>
          <p:nvPr/>
        </p:nvSpPr>
        <p:spPr>
          <a:xfrm>
            <a:off x="1403648" y="692696"/>
            <a:ext cx="5454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6000" b="1" dirty="0" smtClean="0">
                <a:solidFill>
                  <a:srgbClr val="C00000"/>
                </a:solidFill>
              </a:rPr>
              <a:t>Instal·lacions esportives municipals</a:t>
            </a:r>
            <a:r>
              <a:rPr lang="ca-E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ca-ES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ca-ES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95536" y="4725144"/>
            <a:ext cx="40324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 smtClean="0">
                <a:solidFill>
                  <a:srgbClr val="C00000"/>
                </a:solidFill>
              </a:rPr>
              <a:t>Memòria temporada </a:t>
            </a:r>
          </a:p>
          <a:p>
            <a:r>
              <a:rPr lang="ca-ES" sz="2800" b="1" dirty="0" smtClean="0">
                <a:solidFill>
                  <a:srgbClr val="C00000"/>
                </a:solidFill>
              </a:rPr>
              <a:t>2016 – 2017</a:t>
            </a:r>
          </a:p>
          <a:p>
            <a:r>
              <a:rPr lang="ca-ES" sz="2800" b="1" dirty="0" smtClean="0">
                <a:solidFill>
                  <a:srgbClr val="C00000"/>
                </a:solidFill>
              </a:rPr>
              <a:t>Planificació temporada </a:t>
            </a:r>
          </a:p>
          <a:p>
            <a:r>
              <a:rPr lang="ca-ES" sz="2800" b="1" dirty="0" smtClean="0">
                <a:solidFill>
                  <a:srgbClr val="C00000"/>
                </a:solidFill>
              </a:rPr>
              <a:t>2017 - 2018</a:t>
            </a:r>
            <a:endParaRPr lang="ca-ES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logo-A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489553"/>
            <a:ext cx="3060948" cy="21792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a-E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Evolució dels equips per sexe inclòs futbol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4 Gráfico"/>
          <p:cNvGraphicFramePr/>
          <p:nvPr/>
        </p:nvGraphicFramePr>
        <p:xfrm>
          <a:off x="467544" y="1481137"/>
          <a:ext cx="8280920" cy="468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Dades competicions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67544" y="1628800"/>
            <a:ext cx="8136904" cy="446300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S’han realitzat un total de </a:t>
            </a:r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2522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partits.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 Sexe: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1 Gráfico"/>
          <p:cNvGraphicFramePr/>
          <p:nvPr/>
        </p:nvGraphicFramePr>
        <p:xfrm>
          <a:off x="323528" y="2276872"/>
          <a:ext cx="676875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11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Dades de competició Coincidències 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67544" y="1484784"/>
            <a:ext cx="8208912" cy="4320480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ca-ES" dirty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DADES TEMPORADA 2015- 2016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S’han detectat i gestionat un total de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314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partits programats fora de la seva planificació lo qual suposa un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34%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del total dels partits.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DADES TEMPORADA 2016 – 2017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S’ha gestionat incidències en un </a:t>
            </a:r>
            <a:r>
              <a:rPr kumimoji="0" lang="ca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3%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del total dels partits.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econòmic de la cessió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915816" y="1628800"/>
          <a:ext cx="4608512" cy="5109522"/>
        </p:xfrm>
        <a:graphic>
          <a:graphicData uri="http://schemas.openxmlformats.org/drawingml/2006/table">
            <a:tbl>
              <a:tblPr/>
              <a:tblGrid>
                <a:gridCol w="513712"/>
                <a:gridCol w="662613"/>
                <a:gridCol w="416925"/>
                <a:gridCol w="759399"/>
                <a:gridCol w="305249"/>
                <a:gridCol w="335029"/>
                <a:gridCol w="424371"/>
                <a:gridCol w="580717"/>
                <a:gridCol w="610497"/>
              </a:tblGrid>
              <a:tr h="136551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Valoració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econòmica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la </a:t>
                      </a:r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cessió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d'ús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les </a:t>
                      </a:r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instal·lacions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esportives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 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6687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CLUB BÀSQUET NOU ESPLUGUES </a:t>
                      </a:r>
                      <a:r>
                        <a:rPr lang="es-ES" sz="7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Temp</a:t>
                      </a:r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2016-2017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47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COMPETICIONS 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PAR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PART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Dissabte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13.30 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3.653,10 €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12.00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38,74 €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2.091,96 €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12.00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38,74 €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2.091,96 €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Diumenge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13.30 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3.653,10 €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13.30 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3.653,10 €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19.30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2.841,30 €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19.30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2.841,30 €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19.30 a 21.00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3.653,37 €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21.00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6.972,30 €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31.451,49 €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47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ENTRENAMENTS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Dilluns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17.15 a 22.15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27.062,00 €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19.30 a 21.00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1.824,00 €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Marti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Bàsquet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17.45 a 18.45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 Anglada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Bàsquet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18.30 a 21.00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Dimecres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17.15 a 23.45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35.180,60 €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20.00 a 21.00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1.216,00 €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Marti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Bàsquet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17.45 a 18.45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 Anglada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Bàsquet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18.00 a 21.00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Divendres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17.15 a 22.15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9.020,00 €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22.15 a 23.45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8.118,60 €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19.30 a 21.30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2.432,00 €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Marti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Bàsquet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17.30 a 20.30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 Anglada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Bàsquet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17.30 a 21.00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504,00 €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86.869,20 €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GESTIÓ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DESPATX 2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858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092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MAGATZEM 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93858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4.200,00 €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4.200,00 €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470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458" marR="4458" marT="445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129,5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4454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128.880,69 €</a:t>
                      </a:r>
                    </a:p>
                  </a:txBody>
                  <a:tcPr marL="4458" marR="4458" marT="44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econòmic de la cessió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987823" y="1556800"/>
          <a:ext cx="4536505" cy="5112561"/>
        </p:xfrm>
        <a:graphic>
          <a:graphicData uri="http://schemas.openxmlformats.org/drawingml/2006/table">
            <a:tbl>
              <a:tblPr/>
              <a:tblGrid>
                <a:gridCol w="507325"/>
                <a:gridCol w="654375"/>
                <a:gridCol w="411742"/>
                <a:gridCol w="749957"/>
                <a:gridCol w="301453"/>
                <a:gridCol w="330863"/>
                <a:gridCol w="419093"/>
                <a:gridCol w="573496"/>
                <a:gridCol w="588201"/>
              </a:tblGrid>
              <a:tr h="166252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Valoració  econòmica de la cessió d'ús de les instal·lacions esportives al 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66252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HANDBOL ESPLUGUES Temp 2016-2017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6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COMPETICIONS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PART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PART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Dissabte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12.00 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2.435,40 €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12.00 a 13.30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2.091,69 €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21.30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13.395,69 €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21.30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7.669,53 €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Diumenge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  <a:endParaRPr lang="es-ES" sz="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13.30 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5.577,84 €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31.170,15 €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65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ENTRENAMENTS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Dilluns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22.15 a 23.45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4.648,20 €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Martí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Poliesp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18.15 a 19.45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216,00 €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Dimarts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17.15 a 19.15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6.197,60 €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20.45 a 23.45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9.296,40 €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18.15 a 21.30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3.952,00 €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Dijous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17.15 a 23.45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35.180,60 €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Divendres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17.00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5.412,40 €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18,75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64.903,20 €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GESTIÓ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DESPATX 3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777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3001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MAGATZEM 6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777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4.200,00 €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4.200,00 €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39651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73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86" marR="5286" marT="52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98,25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3501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106.633,35 €</a:t>
                      </a:r>
                    </a:p>
                  </a:txBody>
                  <a:tcPr marL="5286" marR="5286" marT="52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econòmic de la cessió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987823" y="1412776"/>
          <a:ext cx="4536505" cy="5328604"/>
        </p:xfrm>
        <a:graphic>
          <a:graphicData uri="http://schemas.openxmlformats.org/drawingml/2006/table">
            <a:tbl>
              <a:tblPr/>
              <a:tblGrid>
                <a:gridCol w="506503"/>
                <a:gridCol w="653315"/>
                <a:gridCol w="411075"/>
                <a:gridCol w="748742"/>
                <a:gridCol w="300966"/>
                <a:gridCol w="330328"/>
                <a:gridCol w="418416"/>
                <a:gridCol w="572569"/>
                <a:gridCol w="594591"/>
              </a:tblGrid>
              <a:tr h="169895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Valoració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econòmica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la </a:t>
                      </a:r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cessió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d'ús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les </a:t>
                      </a:r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instal·lacions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esportives</a:t>
                      </a:r>
                      <a:r>
                        <a:rPr lang="es-ES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 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69895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ASSOCICACIÓ ESPORTIVA PENYA ESPLUGUES Temp 2016-2017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27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COMPETICIONS 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PAR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PART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Dissabte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14.00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12.177,90 €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14.00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6.972,30 €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21.30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13.395,69 €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21.30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7.669,53 €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Diumenge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21.30 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13.395,69 €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21.30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7.669,53 €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576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61.280,64 €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427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ENTRENAMENTS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Dilluns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22.15 a 23.45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8.118,60 €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49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Dimarts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17.15 a 23.45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35.180,60 €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Marti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Poliesp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18.00 a 21.00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432,00 €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 Anglada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Poliesp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18.00 a 21.00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432,00 €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Dijous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17.15 a 19.15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6.197,60 €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20.45 a 23.45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9.296,40 €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17.30 a 22.30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6.080,00 €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 Marti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Poliesp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18.00 a 21.00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432,00 €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 Anglada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Poliesp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18.00 a 21.00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432,00 €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66.601,20 €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GESTIÓ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DESPATX 2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6561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35917"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MAGATZEM 4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365614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4.200,00 €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4.200,00 €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2713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5267" marR="5267" marT="526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4176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138.441,84 €</a:t>
                      </a:r>
                    </a:p>
                  </a:txBody>
                  <a:tcPr marL="5267" marR="5267" marT="52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econòmic de la cessió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915816" y="1412775"/>
          <a:ext cx="4608513" cy="5293756"/>
        </p:xfrm>
        <a:graphic>
          <a:graphicData uri="http://schemas.openxmlformats.org/drawingml/2006/table">
            <a:tbl>
              <a:tblPr/>
              <a:tblGrid>
                <a:gridCol w="520438"/>
                <a:gridCol w="671289"/>
                <a:gridCol w="422384"/>
                <a:gridCol w="769343"/>
                <a:gridCol w="309246"/>
                <a:gridCol w="339416"/>
                <a:gridCol w="429926"/>
                <a:gridCol w="588321"/>
                <a:gridCol w="558150"/>
              </a:tblGrid>
              <a:tr h="194955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Valoració  econòmica de la cessió d'ús de les instal·lacions esportives al 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94955">
                <a:tc gridSpan="6"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VOLEIBOL ESPLUGUES Temp 2016-2017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7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COMPETICIONS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PART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PART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Diumenge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14.00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4.059,00 €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14.00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4.059,00 €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14.00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15,10 €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1.359,00 €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14.00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6.972,30 €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16.449,30 €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7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ENTRENAMENTS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Dilluns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17.15 a 22.15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15.494,00 €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10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Dimecres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17.15 a 22.45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17.043,40 €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Divendres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17.15 a 22.15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9.020,00 €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17.15 a 22.15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45,10 €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9.020,00 €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50.577,40 €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GESTIÓ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DESPATX 3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4214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96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155965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MAGATZEM 6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4214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3,50 €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4.200,00 €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76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3580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77.586,70 €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econòmic de la cessió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699792" y="1412783"/>
          <a:ext cx="4806549" cy="5328595"/>
        </p:xfrm>
        <a:graphic>
          <a:graphicData uri="http://schemas.openxmlformats.org/drawingml/2006/table">
            <a:tbl>
              <a:tblPr/>
              <a:tblGrid>
                <a:gridCol w="542802"/>
                <a:gridCol w="700136"/>
                <a:gridCol w="440535"/>
                <a:gridCol w="802403"/>
                <a:gridCol w="322534"/>
                <a:gridCol w="354001"/>
                <a:gridCol w="448401"/>
                <a:gridCol w="613602"/>
                <a:gridCol w="582135"/>
              </a:tblGrid>
              <a:tr h="197620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Valoració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E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econòmica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la </a:t>
                      </a:r>
                      <a:r>
                        <a:rPr lang="es-E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cessió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d'ús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les </a:t>
                      </a:r>
                      <a:r>
                        <a:rPr lang="es-E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instal·lacions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9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esportives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 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97620">
                <a:tc gridSpan="7"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PATINATGE ARTÍSTIC ESPLUGUES Temp 2016-2017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809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60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COMPETICIONS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HORA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809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Diisabte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Groc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21.00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676,55 €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21.00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393,00 €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1.069,55 €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600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ENTRENAMENTS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809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Dilluns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17.30 a 19.30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2.432,00 €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9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Dimarts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19.15 a 20.45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4.648,20 €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9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Dimecres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17.30 a 20.00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3.040,00 €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9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Dijous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19.15 a 20.45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4.648,20 €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9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Divendres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Blau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18,30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77,47 €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4.648,20 €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17.30 a 19.30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2.432,00 €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21.848,60 €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GESTIÓ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DESPATX 3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2722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97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58097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MAGATZEM 6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2722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1,75 €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2.100,00 €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2.100,00 €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600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2848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31.378,15 €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econòmic de la cessió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771801" y="1484784"/>
          <a:ext cx="4752527" cy="5184574"/>
        </p:xfrm>
        <a:graphic>
          <a:graphicData uri="http://schemas.openxmlformats.org/drawingml/2006/table">
            <a:tbl>
              <a:tblPr/>
              <a:tblGrid>
                <a:gridCol w="536701"/>
                <a:gridCol w="692267"/>
                <a:gridCol w="435584"/>
                <a:gridCol w="793384"/>
                <a:gridCol w="318909"/>
                <a:gridCol w="350023"/>
                <a:gridCol w="443361"/>
                <a:gridCol w="606706"/>
                <a:gridCol w="575592"/>
              </a:tblGrid>
              <a:tr h="192280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Valoració  econòmica de la cessió d'ús de les instal·lacions esportives al 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9228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GIMNÀSTICA ESPLUGUES LES MORERES Temp 2016-2017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5382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5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COMPETICIONS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PART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5382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135,31 €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1.217,79 €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1.217,79 €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51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ENTRENAMENTS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5382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Dilluns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60,79 €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12.158,00 €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2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Dimarts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60,79 €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12.158,00 €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2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Dimecres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Les Moreres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Gimnàs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21.00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60,79 €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12.158,00 €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2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Dijous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60,79 €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12.158,00 €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2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Divendres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60,79 €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12.158,00 €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Dissabte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13.00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60,79 €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9.726,40 €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70.516,40 €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GESTIÓ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DESPATX 3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4156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82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538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MAGATZEM 6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415679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8.400,00 €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8.400,00 €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515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033" marR="6033" marT="603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3569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86.494,19 €</a:t>
                      </a:r>
                    </a:p>
                  </a:txBody>
                  <a:tcPr marL="6033" marR="6033" marT="60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econòmic de la cessió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644650" y="1628797"/>
          <a:ext cx="5854700" cy="4752527"/>
        </p:xfrm>
        <a:graphic>
          <a:graphicData uri="http://schemas.openxmlformats.org/drawingml/2006/table">
            <a:tbl>
              <a:tblPr/>
              <a:tblGrid>
                <a:gridCol w="661169"/>
                <a:gridCol w="852812"/>
                <a:gridCol w="536601"/>
                <a:gridCol w="977380"/>
                <a:gridCol w="392869"/>
                <a:gridCol w="431197"/>
                <a:gridCol w="546183"/>
                <a:gridCol w="747409"/>
                <a:gridCol w="709080"/>
              </a:tblGrid>
              <a:tr h="282217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Valoració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econòmica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la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cessió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d'ús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les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instal·lacions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esportives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8221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FUTBOL CAN VIDALET Temp 2016-2017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577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06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0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COMPETICIONS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6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PAR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PART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7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Dissabte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20.00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8.715,00 €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6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Diumenge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10.00 a 18.00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3.735,00 €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6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12.450,00 €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706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ENTRENAMENTS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6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7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Dilluns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17.45 a 22.45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12.400,00 €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Dimarts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17.45 a 22.45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16.120,00 €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Dimecres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17.45 a 22.45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16.120,00 €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77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Dijous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17.45 a 22.45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16.120,00 €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Divendres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17.45 a 22.45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12.400,00 €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73.160,00 €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577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3706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706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85.610,00 €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914400" y="1556792"/>
            <a:ext cx="7772400" cy="446300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  </a:t>
            </a:r>
            <a:r>
              <a:rPr kumimoji="0" lang="ca-E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Complex Esportiu Municipal Les Moreres </a:t>
            </a:r>
            <a:r>
              <a:rPr kumimoji="0" lang="ca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s’ha obert </a:t>
            </a:r>
            <a:r>
              <a:rPr kumimoji="0" lang="ca-E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321</a:t>
            </a:r>
            <a:r>
              <a:rPr kumimoji="0" lang="ca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dies al llarg de la temporada per entrenaments i competicions. El total d’hores d’obertura ha estat de </a:t>
            </a:r>
            <a:r>
              <a:rPr kumimoji="0" lang="ca-E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4540.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despeses han estat les següents</a:t>
            </a:r>
            <a:r>
              <a:rPr kumimoji="0" lang="ca-E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ca-E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Electricitat                       126.000 €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Gas                                      11.232 €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Aigua                                   10.547 €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Neteja                               108.856 €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Manteniment                     95.000</a:t>
            </a:r>
            <a:r>
              <a:rPr kumimoji="0" lang="ca-ES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€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a-ES" baseline="0" dirty="0" smtClean="0"/>
              <a:t>Personal</a:t>
            </a:r>
            <a:r>
              <a:rPr lang="ca-ES" dirty="0" smtClean="0"/>
              <a:t>                            188.299 €</a:t>
            </a:r>
            <a:endParaRPr kumimoji="0" lang="ca-ES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Total		534.934 €	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a-ES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Dades generals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59020"/>
            <a:ext cx="1994146" cy="115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econòmic de la cessió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721697" y="1700810"/>
          <a:ext cx="5700606" cy="4824538"/>
        </p:xfrm>
        <a:graphic>
          <a:graphicData uri="http://schemas.openxmlformats.org/drawingml/2006/table">
            <a:tbl>
              <a:tblPr/>
              <a:tblGrid>
                <a:gridCol w="643767"/>
                <a:gridCol w="830366"/>
                <a:gridCol w="522478"/>
                <a:gridCol w="951656"/>
                <a:gridCol w="382529"/>
                <a:gridCol w="419848"/>
                <a:gridCol w="531808"/>
                <a:gridCol w="727737"/>
                <a:gridCol w="690417"/>
              </a:tblGrid>
              <a:tr h="231710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Valoració  econòmica de la cessió d'ús de les instal·lacions esportives al 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31710">
                <a:tc gridSpan="8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CULTURAL ANDALUZ PLAZA MACAEL Temp 2016-2017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41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COMPETICIONS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FES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FES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PART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5860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Dissbte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09.00 a 12.00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1.094,40 €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0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16.00 a 21.30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1.641,60 €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2.736,00 €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412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ENTRENAMENTS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12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35860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Dilluns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 21.00 a 23.00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2.432,00 €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0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Dimarts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 Maragall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Poliesp 1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18.00 a 21.00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864,00 €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0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Dimecres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 Vidalet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Central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21.00 a 23.00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30,40 €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2.432,00 €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601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Dijous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 Maragall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Poliesp 1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18.00 a 21.00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864,00 €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6.592,00 €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126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274" marR="9274" marT="927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730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9.328,00 €</a:t>
                      </a:r>
                    </a:p>
                  </a:txBody>
                  <a:tcPr marL="9274" marR="9274" marT="92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econòmic de la cessió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059832" y="1543470"/>
          <a:ext cx="4464496" cy="5197911"/>
        </p:xfrm>
        <a:graphic>
          <a:graphicData uri="http://schemas.openxmlformats.org/drawingml/2006/table">
            <a:tbl>
              <a:tblPr/>
              <a:tblGrid>
                <a:gridCol w="473059"/>
                <a:gridCol w="628282"/>
                <a:gridCol w="391753"/>
                <a:gridCol w="753938"/>
                <a:gridCol w="303054"/>
                <a:gridCol w="332618"/>
                <a:gridCol w="421319"/>
                <a:gridCol w="576541"/>
                <a:gridCol w="583932"/>
              </a:tblGrid>
              <a:tr h="103987">
                <a:tc gridSpan="9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Valoració</a:t>
                      </a:r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ES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econòmica</a:t>
                      </a:r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la </a:t>
                      </a:r>
                      <a:r>
                        <a:rPr lang="es-ES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cessió</a:t>
                      </a:r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d'ús</a:t>
                      </a:r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les </a:t>
                      </a:r>
                      <a:r>
                        <a:rPr lang="es-ES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instal·lacions</a:t>
                      </a:r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ES" sz="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esportives</a:t>
                      </a:r>
                      <a:r>
                        <a:rPr lang="es-ES" sz="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al 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0398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NATACIÓ ESPLUGUES Temp 2016-2017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4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COMPETICIONS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PISCINA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JORN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FES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PART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Diisabte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14.00 a 20.00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137,40 €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8.244,00 €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8.244,00 €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4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ENTRENAMENTS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INSTAL·L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PISCINA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Dilluns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2c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07.00 a 08.00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1.832,00 €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2c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17.30 a 22.00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8.244,00 €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2c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20.00 a 22.00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3.664,00 €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Nova 2c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18.00 a 19.00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1.832,00 €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Dimarts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Peti 2c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18.15 a 18.45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458,00 €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 3c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17.30 a 22.00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12.366,00 €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1c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21.00 a 22.00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916,00 €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Dimecres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 2c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07.00 a 08.00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1.832,00 €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2c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17.30 a 22.00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8.244,00 €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2c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20.00 a 22.00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3.664,00 €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Nova 2c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18.00 a 21.00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5.496,00 €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Dijous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Peti 2c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18.15 a 18.45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458,00 €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3c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17.30 a 22.00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12.366,00 €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1c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20.30 a 22.00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1.374,00 €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Divendres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2c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15.30 a 16.30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1.832,00 €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3 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17.30 a 22.00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12.366,00 €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1c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20.00 a 22.00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1.832,00 €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Dissabte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CEM La Plana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Gran 4c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08.00 a 14.00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22,90 €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21.984,00 €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100.760,00 €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74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GESTIÓ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DESPATX 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</a:tr>
              <a:tr h="21726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5,30 €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l" fontAlgn="b"/>
                      <a:endParaRPr lang="es-E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6.360,00 €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</a:tr>
              <a:tr h="874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MAGATZEM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HORARI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HRS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 HRS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PREU HR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</a:tr>
              <a:tr h="21726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dilluns a divendres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 17.00 a 23.00 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1,75 €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2.100,00 €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2.100,00 €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</a:tr>
              <a:tr h="87419">
                <a:tc>
                  <a:txBody>
                    <a:bodyPr/>
                    <a:lstStyle/>
                    <a:p>
                      <a:pPr algn="ctr" fontAlgn="b"/>
                      <a:endParaRPr lang="es-ES" sz="5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6156"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07" marR="4207" marT="420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4207" marR="4207" marT="420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6860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117.464,00 €</a:t>
                      </a:r>
                    </a:p>
                  </a:txBody>
                  <a:tcPr marL="4207" marR="4207" marT="420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DA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econòmic de la cessió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39552" y="1628787"/>
          <a:ext cx="7992887" cy="4392500"/>
        </p:xfrm>
        <a:graphic>
          <a:graphicData uri="http://schemas.openxmlformats.org/drawingml/2006/table">
            <a:tbl>
              <a:tblPr/>
              <a:tblGrid>
                <a:gridCol w="901158"/>
                <a:gridCol w="1162365"/>
                <a:gridCol w="731374"/>
                <a:gridCol w="1332148"/>
                <a:gridCol w="457110"/>
                <a:gridCol w="587712"/>
                <a:gridCol w="744437"/>
                <a:gridCol w="1110123"/>
                <a:gridCol w="966460"/>
              </a:tblGrid>
              <a:tr h="332766">
                <a:tc gridSpan="9">
                  <a:txBody>
                    <a:bodyPr/>
                    <a:lstStyle/>
                    <a:p>
                      <a:pPr algn="l" fontAlgn="b"/>
                      <a:r>
                        <a:rPr lang="ca-ES" sz="1600" b="1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Valoració  econòmica de la cessió d'ús de les instal·lacions al total de les entitats esportives.</a:t>
                      </a:r>
                      <a:endParaRPr lang="ca-ES" sz="16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332766">
                <a:tc gridSpan="3"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BÀSQUET NOU ESPLUGUES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128.880,69 €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HANDBOL ESPLUGUES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106.633,35 €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ASSOCIACIÓ ESPORTIVA PENYA ESPLUGUES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138.441,84 €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VOLEIBOL ESPLUGUES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77.586,70 €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CLUB PATINATGE ARTÍSTIC ESPLUGUES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31.378,15 €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CLUB GIMNÀSTICA ESPLUGUES LES MORERES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86.494,19 €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CCAPl MACAEL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9.328,00 €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NATACIÓ ESPLUGUES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117.464,00 €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 gridSpan="4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FUTBOL ASSOCIACIÓ ESPLUGUENC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90.590,00 €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CLUB FUTBOL CAN VIDALET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85.610,00 €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6621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872.406,92 €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2017– 2018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 d’entrenament CEM Les Moreres, pav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ca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groc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484784"/>
            <a:ext cx="820891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2017 – 2018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 d’entrenament CEM Les Moreres, pav. blau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484784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2017 – 2018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 d’entrenament PM Can Vidalet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484784"/>
            <a:ext cx="81369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2016 – 2017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 d’entrenament CMF Salt del Pí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841032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2016 – 2017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 d’entrenament CMF El Molí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412776"/>
            <a:ext cx="871296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 de competició, dates per a la competició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4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 la temporada 2017 – 2018 proposem continuar amb el sistema de gestió de la competició que es va encetat la anterior temporada: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 servei d’esports cedirà un horaris i unes jornades  a les entitats per tal de que puguin encabir les seves competicions. Aquests horaris i jornades es dividiran en dues propostes (Setmana A i Setmana B)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entitats hauran de sol·licitar a les seves corresponents federacions que els calendaris de competició estiguin en sintonia amb a les jornades i horaris que tenen cedits.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entitats que tinguin calendaris amb partits fora de les seves assignacions hauran de pactar amb les altres entitats els canvis o proposar al servei d’Esports la realització del partit entre setmana.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entitats notificar amb un mes d’antelació la planificació de les seves competicions. Aquestes notificacions s’hauran de fer per escrit al correu 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esports_entitats@</a:t>
            </a:r>
            <a:r>
              <a:rPr kumimoji="0" lang="ca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esplugues.cat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2017 – 2018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 de competició, dates per a la competició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67546" y="1556790"/>
          <a:ext cx="8208911" cy="4608517"/>
        </p:xfrm>
        <a:graphic>
          <a:graphicData uri="http://schemas.openxmlformats.org/drawingml/2006/table">
            <a:tbl>
              <a:tblPr/>
              <a:tblGrid>
                <a:gridCol w="1103493"/>
                <a:gridCol w="820891"/>
                <a:gridCol w="820891"/>
                <a:gridCol w="820891"/>
                <a:gridCol w="1076579"/>
                <a:gridCol w="1103493"/>
                <a:gridCol w="820891"/>
                <a:gridCol w="820891"/>
                <a:gridCol w="820891"/>
              </a:tblGrid>
              <a:tr h="264073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latin typeface="Arial"/>
                        </a:rPr>
                        <a:t>ASSIGNACIÓ DE PISTES PER LA COMPETICIÓ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640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073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 dirty="0">
                          <a:latin typeface="Arial"/>
                        </a:rPr>
                        <a:t>SETMANA 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SETMANA B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2856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436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SETEMBRE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16 i 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SETEMBRE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23 i 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436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14 i 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28 i 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OCTUBRE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7 i 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21 i 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436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NOVEMBRE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11 i 12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25 i 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NOVEMBRE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4 i 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18 i 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44368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 dirty="0">
                          <a:latin typeface="Arial"/>
                        </a:rPr>
                        <a:t>DESEMBRE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9 i 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DESEMBRE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 i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16 i 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40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GENER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13 i 14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27 i 28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GENER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20 i 21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40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FEBRER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10 i 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24 i 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FEBRER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3 i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17 i 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40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MARÇ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10 i 11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24 i 25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MARÇ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3 i 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17 i 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40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ABRIL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14 i 15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28 i 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ABRIL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7 i 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21 i 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40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MAIG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12 i 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26 i 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MAIG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5 i 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19 i 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26407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JUNY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9 i 10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23 i 24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1" i="0" u="none" strike="noStrike">
                          <a:latin typeface="Arial"/>
                        </a:rPr>
                        <a:t>JUNY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2 i 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1" i="0" u="none" strike="noStrike">
                          <a:latin typeface="Arial"/>
                        </a:rPr>
                        <a:t>16 i 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  <a:tr h="22856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Dades generals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994146" cy="1153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914400" y="1556792"/>
            <a:ext cx="7772400" cy="446300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  </a:t>
            </a:r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Poliesportiu Municipal </a:t>
            </a:r>
            <a:r>
              <a:rPr kumimoji="0" lang="ca-ES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Can</a:t>
            </a:r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a-ES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Vidalet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s’ha obert </a:t>
            </a:r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308 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dies al llarg de la temporada per entrenaments i competicions. El total d’hores d’obertura ha estat de </a:t>
            </a:r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3166.</a:t>
            </a:r>
          </a:p>
          <a:p>
            <a:pPr lvl="0" algn="just">
              <a:spcBef>
                <a:spcPct val="20000"/>
              </a:spcBef>
              <a:defRPr/>
            </a:pPr>
            <a:endParaRPr lang="ca-ES" dirty="0" smtClean="0"/>
          </a:p>
          <a:p>
            <a:pPr lvl="0" algn="just">
              <a:spcBef>
                <a:spcPct val="20000"/>
              </a:spcBef>
              <a:defRPr/>
            </a:pPr>
            <a:r>
              <a:rPr lang="ca-ES" dirty="0" smtClean="0"/>
              <a:t>Les </a:t>
            </a:r>
            <a:r>
              <a:rPr lang="ca-ES" dirty="0" smtClean="0"/>
              <a:t>despeses han estat les següents: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ca-ES" dirty="0" smtClean="0"/>
              <a:t>Neteja                                  15.794€</a:t>
            </a:r>
            <a:endParaRPr lang="ca-ES" dirty="0" smtClean="0"/>
          </a:p>
          <a:p>
            <a:pPr lvl="1" algn="just">
              <a:spcBef>
                <a:spcPct val="20000"/>
              </a:spcBef>
              <a:defRPr/>
            </a:pPr>
            <a:r>
              <a:rPr lang="ca-ES" dirty="0" smtClean="0"/>
              <a:t>Manteniment                     </a:t>
            </a:r>
            <a:r>
              <a:rPr lang="ca-ES" dirty="0" smtClean="0"/>
              <a:t>32.015 </a:t>
            </a:r>
            <a:r>
              <a:rPr lang="ca-ES" dirty="0" smtClean="0"/>
              <a:t>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ca-ES" dirty="0" smtClean="0"/>
              <a:t>El  </a:t>
            </a:r>
            <a:r>
              <a:rPr lang="ca-ES" b="1" dirty="0" smtClean="0"/>
              <a:t>Gimnàs </a:t>
            </a:r>
            <a:r>
              <a:rPr lang="ca-ES" dirty="0" smtClean="0"/>
              <a:t>M</a:t>
            </a:r>
            <a:r>
              <a:rPr lang="ca-ES" b="1" dirty="0" smtClean="0"/>
              <a:t>unicipal Eugeni d’Ors</a:t>
            </a:r>
            <a:r>
              <a:rPr lang="ca-ES" dirty="0" smtClean="0"/>
              <a:t> </a:t>
            </a:r>
            <a:r>
              <a:rPr lang="ca-ES" dirty="0" smtClean="0"/>
              <a:t>s’ha obert </a:t>
            </a:r>
            <a:r>
              <a:rPr lang="ca-ES" b="1" dirty="0" smtClean="0"/>
              <a:t>254 </a:t>
            </a:r>
            <a:r>
              <a:rPr lang="ca-ES" dirty="0" smtClean="0"/>
              <a:t>dies al llarg de la temporada per entrenaments i competicions. El total d’hores d’obertura ha estat de </a:t>
            </a:r>
            <a:r>
              <a:rPr lang="ca-ES" b="1" dirty="0" smtClean="0"/>
              <a:t>2540.</a:t>
            </a:r>
            <a:endParaRPr lang="ca-ES" b="1" dirty="0" smtClean="0"/>
          </a:p>
          <a:p>
            <a:pPr lvl="0" algn="just">
              <a:spcBef>
                <a:spcPct val="20000"/>
              </a:spcBef>
              <a:defRPr/>
            </a:pPr>
            <a:endParaRPr lang="ca-ES" dirty="0" smtClean="0"/>
          </a:p>
          <a:p>
            <a:pPr lvl="0" algn="just">
              <a:spcBef>
                <a:spcPct val="20000"/>
              </a:spcBef>
              <a:defRPr/>
            </a:pPr>
            <a:r>
              <a:rPr lang="ca-ES" dirty="0" smtClean="0"/>
              <a:t>Les despeses han estat les següents: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ca-ES" dirty="0" smtClean="0"/>
              <a:t>Neteja                                  15.794€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ca-ES" dirty="0" smtClean="0"/>
              <a:t>Manteniment                     32.015 €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Pel que fa als camps de futbol els dies i hores d’obertura anual han estat de Camp de Futbol Municipal Salt del Pi   </a:t>
            </a:r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305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dies amb   </a:t>
            </a:r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1600 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 hores i Camp Municipal de Futbol El Molí  </a:t>
            </a:r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305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dies amb </a:t>
            </a:r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1480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hores.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1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2017 – 2018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 de competició CEM Les Moreres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39549" y="1556792"/>
          <a:ext cx="8136902" cy="4896542"/>
        </p:xfrm>
        <a:graphic>
          <a:graphicData uri="http://schemas.openxmlformats.org/drawingml/2006/table">
            <a:tbl>
              <a:tblPr/>
              <a:tblGrid>
                <a:gridCol w="249126"/>
                <a:gridCol w="802333"/>
                <a:gridCol w="424979"/>
                <a:gridCol w="802333"/>
                <a:gridCol w="249126"/>
                <a:gridCol w="802333"/>
                <a:gridCol w="802333"/>
                <a:gridCol w="249126"/>
                <a:gridCol w="802333"/>
                <a:gridCol w="395671"/>
                <a:gridCol w="802333"/>
                <a:gridCol w="249126"/>
                <a:gridCol w="752875"/>
                <a:gridCol w="752875"/>
              </a:tblGrid>
              <a:tr h="31833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 dirty="0">
                          <a:latin typeface="Arial"/>
                        </a:rPr>
                        <a:t>SETMANA A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89395">
                <a:tc>
                  <a:txBody>
                    <a:bodyPr/>
                    <a:lstStyle/>
                    <a:p>
                      <a:pPr algn="ctr" fontAlgn="t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 dirty="0">
                          <a:latin typeface="Arial"/>
                        </a:rPr>
                        <a:t>DISSABTE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800" b="1" i="0" u="none" strike="noStrike">
                          <a:latin typeface="MS Sans Serif"/>
                        </a:rPr>
                        <a:t>DIUMENGE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83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DSS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PAV GROC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DSS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PAV BLAU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DG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PAV GROC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DG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PAV BLAU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8394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P3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P3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(9062) CBNE 9:00 A 10:30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Servei d'Esports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latin typeface="Arial"/>
                        </a:rPr>
                        <a:t>(9128) CHE 9:00 A 10:00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(10700) CBNE 9:00 A 10:15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(9058) CBNE 9:00 A 10:15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(10703) CBNE 9:00 A 10:30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Servei d'Esports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(9068) CBNE 9:00 A 10:30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latin typeface="Arial"/>
                        </a:rPr>
                        <a:t>(10807) CHE 9:00 A 10:30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10:00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latin typeface="Arial"/>
                        </a:rPr>
                        <a:t>(9129) CHE 10:00 A 11:00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Servei d'Esports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10:15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(9054) CBNE 10:15 A 11:30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(9055) CBNE 10:15 A 11:30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10:30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(10702) CBNE 10:30 A 12:00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10:30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(9064) CBNE 10:30 A 12:00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10:30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(9070) CBNE 10:30 A 12:00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10:30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latin typeface="Arial"/>
                        </a:rPr>
                        <a:t>(10701) CHE 10:30 A 12:15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Servei d'Esports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11:00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latin typeface="Arial"/>
                        </a:rPr>
                        <a:t>(9130) CHE 11:00 A 12:15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Servei d'Esports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11:30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(9059) CBNE 11:30 A 13:00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 dirty="0">
                          <a:latin typeface="Arial"/>
                        </a:rPr>
                        <a:t>(9058) CBNE 11:30 A 13:00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12:00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(9063) CBNE 12:00 A 13:30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12:00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8" gridSpan="3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latin typeface="Arial"/>
                        </a:rPr>
                        <a:t>(9140) CHE 12:00 A 14:00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12:15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it-IT" sz="300" b="1" i="0" u="none" strike="noStrike">
                          <a:latin typeface="Arial"/>
                        </a:rPr>
                        <a:t>(9131) CHE 12:15 A 13:30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12:15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latin typeface="Arial"/>
                        </a:rPr>
                        <a:t>(9137) CHE 12:15 A 14:00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Servei d'Esports</a:t>
                      </a:r>
                    </a:p>
                  </a:txBody>
                  <a:tcPr marL="4104" marR="4104" marT="41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300" b="0" i="0" u="none" strike="noStrike">
                        <a:latin typeface="Arial"/>
                      </a:endParaRP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13:00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latin typeface="Arial"/>
                        </a:rPr>
                        <a:t>(9132) CHE 13:00 A 14:15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13:30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14:00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14:00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9260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14:15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681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2606"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 gridSpan="3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latin typeface="Arial"/>
                        </a:rPr>
                        <a:t>(9133) CHE 16:00 A 17:30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 dirty="0">
                          <a:latin typeface="Arial"/>
                        </a:rPr>
                        <a:t>(9134) CHE 16:00 A 17:30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(9067) CBNE 16:00 A 17:45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Servei d'Esports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(9065) CBNE 16:00 A 17:45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latin typeface="Arial"/>
                        </a:rPr>
                        <a:t>(9071) CBNE 16:00 A 17:45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17:30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8" gridSpan="3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latin typeface="Arial"/>
                        </a:rPr>
                        <a:t>(9139) CHE 17:30 A 19:30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17:30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latin typeface="Arial"/>
                        </a:rPr>
                        <a:t>(9135) CHE 17:30 A 19:00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17:45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7" gridSpan="3"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latin typeface="Arial"/>
                        </a:rPr>
                        <a:t>(9075) CBNE 17:45  A 19:30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17:45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latin typeface="Arial"/>
                        </a:rPr>
                        <a:t>(9072) CBNE 17:45 A 19:30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300" b="0" i="0" u="none" strike="noStrike">
                        <a:latin typeface="Arial"/>
                      </a:endParaRP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19:00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latin typeface="Arial"/>
                        </a:rPr>
                        <a:t>(9141) CHE 19:00 A 20:45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19:30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7" gridSpan="3">
                  <a:txBody>
                    <a:bodyPr/>
                    <a:lstStyle/>
                    <a:p>
                      <a:pPr algn="ctr" fontAlgn="ctr"/>
                      <a:r>
                        <a:rPr lang="it-IT" sz="400" b="1" i="0" u="none" strike="noStrike">
                          <a:latin typeface="Arial"/>
                        </a:rPr>
                        <a:t>(9138) CHE 19:30 A 21:15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7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19:30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 gridSpan="3"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latin typeface="Arial"/>
                        </a:rPr>
                        <a:t>(9074) CBNE 19:30 A 21:00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19:30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latin typeface="Arial"/>
                        </a:rPr>
                        <a:t>(9073) CBNE 19:30 A 21:00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8681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20:45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21:00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21:00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26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21:15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4104" marR="4104" marT="41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2017 – 2018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 de competició CEM Les Moreres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67545" y="1484765"/>
          <a:ext cx="8208909" cy="4896562"/>
        </p:xfrm>
        <a:graphic>
          <a:graphicData uri="http://schemas.openxmlformats.org/drawingml/2006/table">
            <a:tbl>
              <a:tblPr/>
              <a:tblGrid>
                <a:gridCol w="185431"/>
                <a:gridCol w="668624"/>
                <a:gridCol w="181866"/>
                <a:gridCol w="668624"/>
                <a:gridCol w="185431"/>
                <a:gridCol w="668624"/>
                <a:gridCol w="668624"/>
                <a:gridCol w="185431"/>
                <a:gridCol w="962817"/>
                <a:gridCol w="920025"/>
                <a:gridCol w="920025"/>
                <a:gridCol w="185431"/>
                <a:gridCol w="887931"/>
                <a:gridCol w="920025"/>
              </a:tblGrid>
              <a:tr h="217624">
                <a:tc>
                  <a:txBody>
                    <a:bodyPr/>
                    <a:lstStyle/>
                    <a:p>
                      <a:pPr algn="ctr" fontAlgn="t"/>
                      <a:r>
                        <a:rPr lang="es-ES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es-ES" sz="400" b="1" i="0" u="none" strike="noStrike">
                          <a:latin typeface="Arial"/>
                        </a:rPr>
                        <a:t>SETMANA B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027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DSS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PAV GROC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DSS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PAV BLAU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DG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PAV GROC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DG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PAV BLAU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02768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3965" marR="3965" marT="3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P3</a:t>
                      </a:r>
                    </a:p>
                  </a:txBody>
                  <a:tcPr marL="3965" marR="3965" marT="3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3965" marR="3965" marT="3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3965" marR="3965" marT="3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P3</a:t>
                      </a:r>
                    </a:p>
                  </a:txBody>
                  <a:tcPr marL="3965" marR="3965" marT="3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P1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P2</a:t>
                      </a:r>
                    </a:p>
                  </a:txBody>
                  <a:tcPr marL="3965" marR="3965" marT="396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96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 gridSpan="3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1:15 H (9092) AEPE 9:00 A 10:15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1:15 H (9091) AEPE 9:00 A 10:15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(10951) CVE 9:00 A 10:45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(9050) CVE 9:00 A 10:45</a:t>
                      </a:r>
                    </a:p>
                  </a:txBody>
                  <a:tcPr marL="3965" marR="3965" marT="3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(9047) CVE 9:00 A 10:45</a:t>
                      </a:r>
                    </a:p>
                  </a:txBody>
                  <a:tcPr marL="3965" marR="3965" marT="3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3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(9046) CVE 9:00 A 10:45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(10952) CVE 9:00 A 10:45</a:t>
                      </a:r>
                    </a:p>
                  </a:txBody>
                  <a:tcPr marL="3965" marR="3965" marT="3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300" b="0" i="0" u="none" strike="noStrike">
                        <a:latin typeface="Arial"/>
                      </a:endParaRP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10:15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 gridSpan="3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1:15 H (9229) AEPE 10:15 A 11:30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10:15</a:t>
                      </a:r>
                    </a:p>
                  </a:txBody>
                  <a:tcPr marL="3965" marR="3965" marT="3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1:15 H (9089) AEPE 10:15 A 11:30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10:45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(9052) CVE 10:45 A 12:30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(9048) CVE 10:45 A 12:30</a:t>
                      </a:r>
                    </a:p>
                  </a:txBody>
                  <a:tcPr marL="3965" marR="3965" marT="3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(9049) CVE 10:45 A 12:30</a:t>
                      </a:r>
                    </a:p>
                  </a:txBody>
                  <a:tcPr marL="3965" marR="3965" marT="3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(9042) CV 10:45 A 12:30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(9043) CVE 10:45 A 12:30</a:t>
                      </a:r>
                    </a:p>
                  </a:txBody>
                  <a:tcPr marL="3965" marR="3965" marT="3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11:30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 gridSpan="3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1:15 H (9087) AEPE 11:30 A 12:45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11:30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 dirty="0">
                          <a:latin typeface="Arial"/>
                        </a:rPr>
                        <a:t>1:15 H (9088) AEPE 11:30 A 12:45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6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300" b="0" i="0" u="none" strike="noStrike">
                        <a:latin typeface="Arial"/>
                      </a:endParaRP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027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12:30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(9044) CV 12:30 A 14:15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(9045) CVE 12:30 A 14:15</a:t>
                      </a:r>
                    </a:p>
                  </a:txBody>
                  <a:tcPr marL="3965" marR="3965" marT="3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1:45 H (9051) CVE 12:30 A 14:15</a:t>
                      </a:r>
                    </a:p>
                  </a:txBody>
                  <a:tcPr marL="3965" marR="3965" marT="39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12:30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6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12:45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 gridSpan="3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1:15 H (9085) AEPE 12:45 A 14:00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12:45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1:15 H (9086) AEPE 12:45 A 14:00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MS Sans Serif"/>
                        </a:rPr>
                        <a:t>Servei d'Esports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6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14:00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14:00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14:00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27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14:15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2768"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8" gridSpan="3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2:00 H (9080) AEPE 16:00 A 18:00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8" gridSpan="2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2:00 H (9083) AEPE 16:00 A 18:00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 gridSpan="3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1:30 H (10964) AEPE 16:00 A 17:30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6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 gridSpan="2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1:30 H (9084) AEPE 16:00 A 17:30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6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6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02768"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17:30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17:30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96722"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300" b="0" i="0" u="none" strike="noStrike">
                        <a:latin typeface="Arial"/>
                      </a:endParaRP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17:45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18:00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8" gridSpan="3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2:00 H (9077) AEPE 18:00 A 20:00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18:00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8" gridSpan="2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2:00 H (9082) AEPE 18:00 A 20:00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18:00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18:15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18:30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18:45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19:00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19:15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300" b="0" i="0" u="none" strike="noStrike">
                        <a:latin typeface="Arial"/>
                      </a:endParaRP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19:30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19;45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20:00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8" gridSpan="3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2:00 H (9078) AEPE 20:00 A 22:00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20:00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8" gridSpan="2">
                  <a:txBody>
                    <a:bodyPr/>
                    <a:lstStyle/>
                    <a:p>
                      <a:pPr algn="ctr" fontAlgn="ctr"/>
                      <a:r>
                        <a:rPr lang="pt-BR" sz="300" b="1" i="0" u="none" strike="noStrike">
                          <a:latin typeface="Arial"/>
                        </a:rPr>
                        <a:t>2:00 H (9079) AEPE 20:00 A 22:00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 rowSpan="8"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MS Sans Serif"/>
                        </a:rPr>
                        <a:t>Servei d'Esports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20:00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MS Sans Serif"/>
                        </a:rPr>
                        <a:t>Servei d'Esports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20:15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20:30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20:45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21:00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21:15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67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21:30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672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21:45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276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22:00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" b="1" i="0" u="none" strike="noStrike">
                          <a:latin typeface="Arial"/>
                        </a:rPr>
                        <a:t>22:00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22:00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3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3965" marR="3965" marT="3965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00" b="1" i="0" u="none" strike="noStrike">
                          <a:latin typeface="Arial"/>
                        </a:rPr>
                        <a:t>22:00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>
                          <a:latin typeface="Arial"/>
                        </a:rPr>
                        <a:t> </a:t>
                      </a:r>
                    </a:p>
                  </a:txBody>
                  <a:tcPr marL="3965" marR="3965" marT="396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3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3965" marR="3965" marT="3965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v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39551" y="1556799"/>
          <a:ext cx="8208913" cy="5040557"/>
        </p:xfrm>
        <a:graphic>
          <a:graphicData uri="http://schemas.openxmlformats.org/drawingml/2006/table">
            <a:tbl>
              <a:tblPr/>
              <a:tblGrid>
                <a:gridCol w="480685"/>
                <a:gridCol w="2224566"/>
                <a:gridCol w="503044"/>
                <a:gridCol w="1341448"/>
                <a:gridCol w="506769"/>
                <a:gridCol w="1352624"/>
                <a:gridCol w="503044"/>
                <a:gridCol w="1296733"/>
              </a:tblGrid>
              <a:tr h="166248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 dirty="0">
                          <a:latin typeface="Arial"/>
                        </a:rPr>
                        <a:t>SEMANA A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SAMANA B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130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PISTA POLIDEPORTIVA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PISTA POLIDEPORTIVA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1304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DSS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DG</a:t>
                      </a:r>
                    </a:p>
                  </a:txBody>
                  <a:tcPr marL="5390" marR="5390" marT="5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DSS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DG</a:t>
                      </a:r>
                    </a:p>
                  </a:txBody>
                  <a:tcPr marL="5390" marR="5390" marT="53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1:15 H (10806) CHE 9:00 A 10:15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9:45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latin typeface="Arial"/>
                        </a:rPr>
                        <a:t>1:30 H (9105) CCAPLM 10:15 A 11:45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10:45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MS Sans Serif"/>
                        </a:rPr>
                        <a:t>Servei d'Esports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MS Sans Serif"/>
                        </a:rPr>
                        <a:t>Servei d'Esports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MS Sans Serif"/>
                        </a:rPr>
                        <a:t>Servei d'Esports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latin typeface="Arial"/>
                        </a:rPr>
                        <a:t>1:30 H (9106) CCAPLM 11:45 A 13:15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11:45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12:45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latin typeface="Arial"/>
                      </a:endParaRP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 dirty="0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13:45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13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14:00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14:00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14:00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MS Sans Serif"/>
                        </a:rPr>
                        <a:t>Servei d'Esports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16:45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latin typeface="Arial"/>
                        </a:rPr>
                        <a:t>1:30 H (9108) CCAPLM 17:30 A 19:00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17:45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MS Sans Serif"/>
                        </a:rPr>
                        <a:t>Servei d'Esports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MS Sans Serif"/>
                        </a:rPr>
                        <a:t>Servei d'Esports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MS Sans Serif"/>
                        </a:rPr>
                        <a:t>Servei d'Esports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18:45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500" b="1" i="0" u="none" strike="noStrike">
                          <a:latin typeface="Arial"/>
                        </a:rPr>
                        <a:t>1:30 H (9107) CCAPLM 19:00 A 20:30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19:45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0663"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20:15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304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20:30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20:45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06399">
                <a:tc>
                  <a:txBody>
                    <a:bodyPr/>
                    <a:lstStyle/>
                    <a:p>
                      <a:pPr algn="ctr" fontAlgn="b"/>
                      <a:r>
                        <a:rPr lang="es-ES" sz="500" b="1" i="0" u="none" strike="noStrike">
                          <a:latin typeface="Arial"/>
                        </a:rPr>
                        <a:t>21:00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21:00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500" b="0" i="0" u="none" strike="noStrike">
                          <a:latin typeface="MS Sans Serif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21:00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500" b="0" i="0" u="none" strike="noStrike">
                        <a:latin typeface="Arial"/>
                      </a:endParaRP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21:00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49">
                <a:tc>
                  <a:txBody>
                    <a:bodyPr/>
                    <a:lstStyle/>
                    <a:p>
                      <a:pPr algn="l" fontAlgn="ctr"/>
                      <a:endParaRPr lang="es-ES" sz="500" b="0" i="0" u="none" strike="noStrike">
                        <a:latin typeface="MS Sans Serif"/>
                      </a:endParaRPr>
                    </a:p>
                  </a:txBody>
                  <a:tcPr marL="5390" marR="5390" marT="539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500" b="0" i="0" u="none" strike="noStrike">
                        <a:latin typeface="MS Sans Serif"/>
                      </a:endParaRPr>
                    </a:p>
                  </a:txBody>
                  <a:tcPr marL="5390" marR="5390" marT="539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5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390" marR="5390" marT="5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2017 – 2018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 de competició PM Can Vidalet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32" y="1484784"/>
          <a:ext cx="8208914" cy="5155773"/>
        </p:xfrm>
        <a:graphic>
          <a:graphicData uri="http://schemas.openxmlformats.org/drawingml/2006/table">
            <a:tbl>
              <a:tblPr/>
              <a:tblGrid>
                <a:gridCol w="237423"/>
                <a:gridCol w="237423"/>
                <a:gridCol w="237423"/>
                <a:gridCol w="237423"/>
                <a:gridCol w="237423"/>
                <a:gridCol w="237423"/>
                <a:gridCol w="237423"/>
                <a:gridCol w="347233"/>
                <a:gridCol w="237423"/>
                <a:gridCol w="237423"/>
                <a:gridCol w="237423"/>
                <a:gridCol w="237423"/>
                <a:gridCol w="237423"/>
                <a:gridCol w="237423"/>
                <a:gridCol w="237423"/>
                <a:gridCol w="332394"/>
                <a:gridCol w="237423"/>
                <a:gridCol w="237423"/>
                <a:gridCol w="237423"/>
                <a:gridCol w="237423"/>
                <a:gridCol w="237423"/>
                <a:gridCol w="237423"/>
                <a:gridCol w="240392"/>
                <a:gridCol w="415494"/>
                <a:gridCol w="356138"/>
                <a:gridCol w="237423"/>
                <a:gridCol w="237423"/>
                <a:gridCol w="237423"/>
                <a:gridCol w="237423"/>
                <a:gridCol w="237423"/>
                <a:gridCol w="237423"/>
                <a:gridCol w="344265"/>
              </a:tblGrid>
              <a:tr h="1239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0397">
                <a:tc gridSpan="32"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 dirty="0">
                          <a:latin typeface="Arial"/>
                        </a:rPr>
                        <a:t>COMPLEX ESPORTIU MUNICIPAL LES MORERES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62920">
                <a:tc gridSpan="32"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latin typeface="Arial"/>
                        </a:rPr>
                        <a:t>Calendari d'obertura temporada 2017 - 2018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SETEMBRE -2017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OCTUBRE -2017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NOVEMBRE -2017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DESEMBRE -2017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95387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 dirty="0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600" b="1" i="0" u="none" strike="noStrike">
                        <a:latin typeface="Arial"/>
                      </a:endParaRP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GENER -2018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FEBRER -2018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MARÇ -2018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ABRIL -2018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95387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MAIG -2018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JUNY -2018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JULIOL -2018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AGOST -2018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95387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901"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latin typeface="Arial"/>
                        </a:rPr>
                        <a:t>Obert de 9:00 a 23:45 hores</a:t>
                      </a:r>
                    </a:p>
                  </a:txBody>
                  <a:tcPr marL="5438" marR="5438" marT="5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Tancat</a:t>
                      </a:r>
                    </a:p>
                  </a:txBody>
                  <a:tcPr marL="5438" marR="5438" marT="5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latin typeface="Arial"/>
                        </a:rPr>
                        <a:t>Obert de 9:00  a 21:45 hores</a:t>
                      </a:r>
                    </a:p>
                  </a:txBody>
                  <a:tcPr marL="5438" marR="5438" marT="5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latin typeface="Arial"/>
                        </a:rPr>
                        <a:t>Obert de 9:00 a 19:45 hores</a:t>
                      </a:r>
                    </a:p>
                  </a:txBody>
                  <a:tcPr marL="5438" marR="5438" marT="5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3113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40901"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438" marR="5438" marT="5438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Obert segons programació</a:t>
                      </a:r>
                    </a:p>
                  </a:txBody>
                  <a:tcPr marL="5438" marR="5438" marT="5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latin typeface="Arial"/>
                        </a:rPr>
                        <a:t>Obert de 9:00 a 15:00 hores</a:t>
                      </a:r>
                    </a:p>
                  </a:txBody>
                  <a:tcPr marL="5438" marR="5438" marT="543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438" marR="5438" marT="543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438" marR="5438" marT="543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2017 – 2018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Calendari d’obertura CEM Les Moreres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dirty="0" smtClean="0"/>
              <a:t>v</a:t>
            </a:r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2017 – 2018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Calendari d’obertura PM </a:t>
            </a:r>
            <a:r>
              <a:rPr kumimoji="0" lang="ca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a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Vidalet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67536" y="1484783"/>
          <a:ext cx="8280928" cy="5184584"/>
        </p:xfrm>
        <a:graphic>
          <a:graphicData uri="http://schemas.openxmlformats.org/drawingml/2006/table">
            <a:tbl>
              <a:tblPr/>
              <a:tblGrid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  <a:gridCol w="258779"/>
              </a:tblGrid>
              <a:tr h="126553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7735">
                <a:tc gridSpan="32">
                  <a:txBody>
                    <a:bodyPr/>
                    <a:lstStyle/>
                    <a:p>
                      <a:pPr algn="ctr" fontAlgn="ctr"/>
                      <a:r>
                        <a:rPr lang="es-ES" sz="1300" b="1" i="0" u="none" strike="noStrike">
                          <a:latin typeface="Arial"/>
                        </a:rPr>
                        <a:t>POLIESPORTIU MUNICIPAL CAN VIDALET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73665">
                <a:tc gridSpan="32"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latin typeface="Arial"/>
                        </a:rPr>
                        <a:t>Calendari d'obertura temporada 2017 - 2018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30249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SETEMBRE -2017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OCTUBRE -2017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NOVEMBRE -2017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DESEMBRE -2017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600" b="1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GENER -2018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FEBRER -2018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MARÇ -2018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ABRIL -2018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 dirty="0"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MAIG -2018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JUNY -2018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JULIOL -2018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AGOST -2018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DL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DT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DC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DJ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DV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DSS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5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DG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6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13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16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20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22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23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24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25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27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28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29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30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31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latin typeface="Arial"/>
                        </a:rPr>
                        <a:t>Obert de 9:00 a 23:00 hores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Tancat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4722"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Obert segons programació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l" fontAlgn="ctr"/>
                      <a:r>
                        <a:rPr lang="pt-BR" sz="600" b="0" i="0" u="none" strike="noStrike">
                          <a:latin typeface="Arial"/>
                        </a:rPr>
                        <a:t>Obert de 9:00 a 15:00 hores</a:t>
                      </a:r>
                    </a:p>
                  </a:txBody>
                  <a:tcPr marL="5676" marR="5676" marT="5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ES" sz="600" b="0" i="0" u="none" strike="noStrike" dirty="0">
                        <a:latin typeface="Arial"/>
                      </a:endParaRPr>
                    </a:p>
                  </a:txBody>
                  <a:tcPr marL="5676" marR="5676" marT="56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Planificació temporada 2017 – 2018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Calendari d’obertura PM </a:t>
            </a:r>
            <a:r>
              <a:rPr kumimoji="0" lang="ca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a-E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Vidalet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</a:t>
            </a:r>
            <a:r>
              <a:rPr kumimoji="0" lang="ca-ES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esportives</a:t>
            </a: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0182" y="4130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2 Marcador de contenido"/>
          <p:cNvSpPr txBox="1">
            <a:spLocks/>
          </p:cNvSpPr>
          <p:nvPr/>
        </p:nvSpPr>
        <p:spPr>
          <a:xfrm>
            <a:off x="611560" y="1556792"/>
            <a:ext cx="8075240" cy="446300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Drets dels joves jugadors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a-ES" sz="2000" b="1" dirty="0" smtClean="0">
                <a:latin typeface="+mj-lt"/>
              </a:rPr>
              <a:t>Dret a competir sense estrés i en un nivell que estigui acord a les seves possibilitats i que el faci créixer.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Dret a tenir un entrenador qualificat.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a-ES" sz="2000" b="1" dirty="0" smtClean="0">
                <a:latin typeface="+mj-lt"/>
              </a:rPr>
              <a:t>Dret a jugar com un nen/a i no com un adult.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a-ES" sz="2000" b="1" dirty="0" smtClean="0">
                <a:latin typeface="+mj-lt"/>
              </a:rPr>
              <a:t>Dret a rebre la formació i preparació adient per participar en les competicions.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Dret</a:t>
            </a:r>
            <a:r>
              <a:rPr kumimoji="0" lang="ca-E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a equivocar-se.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a-ES" sz="2000" b="1" baseline="0" dirty="0" smtClean="0">
                <a:latin typeface="+mj-lt"/>
              </a:rPr>
              <a:t>Dret</a:t>
            </a:r>
            <a:r>
              <a:rPr lang="ca-ES" sz="2000" b="1" dirty="0" smtClean="0">
                <a:latin typeface="+mj-lt"/>
              </a:rPr>
              <a:t> a la igualtat d’oportunitats.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Dret a un tracte</a:t>
            </a:r>
            <a:r>
              <a:rPr kumimoji="0" lang="ca-E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</a:rPr>
              <a:t> digne.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a-ES" sz="3600" b="1" baseline="0" dirty="0" smtClean="0">
                <a:latin typeface="+mj-lt"/>
              </a:rPr>
              <a:t>I sobre tot ..... Dret a divertir-se practicant</a:t>
            </a:r>
            <a:r>
              <a:rPr lang="ca-ES" sz="3600" b="1" dirty="0" smtClean="0">
                <a:latin typeface="+mj-lt"/>
              </a:rPr>
              <a:t> esport.</a:t>
            </a:r>
            <a:endParaRPr kumimoji="0" lang="ca-ES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4 Marcador de contenido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a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6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Gràcies per la seva assistència</a:t>
            </a:r>
            <a:endParaRPr kumimoji="0" lang="ca-ES" sz="6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88640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Dades generals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4664"/>
            <a:ext cx="1994146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83568" y="1988840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ca-ES" dirty="0" smtClean="0"/>
              <a:t>Pel que fa als camps de futbol els dies i hores d’obertura anual han estat de </a:t>
            </a:r>
            <a:r>
              <a:rPr lang="ca-ES" b="1" dirty="0" smtClean="0"/>
              <a:t>Camp de Futbol Municipal Salt del Pi </a:t>
            </a:r>
            <a:r>
              <a:rPr lang="ca-ES" dirty="0" smtClean="0"/>
              <a:t>  </a:t>
            </a:r>
            <a:r>
              <a:rPr lang="ca-ES" b="1" dirty="0" smtClean="0"/>
              <a:t>305</a:t>
            </a:r>
            <a:r>
              <a:rPr lang="ca-ES" dirty="0" smtClean="0"/>
              <a:t>  dies amb   </a:t>
            </a:r>
            <a:r>
              <a:rPr lang="ca-ES" b="1" dirty="0" smtClean="0"/>
              <a:t>1600 </a:t>
            </a:r>
            <a:r>
              <a:rPr lang="ca-ES" dirty="0" smtClean="0"/>
              <a:t> </a:t>
            </a:r>
            <a:r>
              <a:rPr lang="ca-ES" dirty="0" smtClean="0"/>
              <a:t>hores </a:t>
            </a:r>
            <a:r>
              <a:rPr lang="ca-ES" dirty="0" smtClean="0"/>
              <a:t>i Camp Municipal de Futbol </a:t>
            </a:r>
            <a:r>
              <a:rPr lang="ca-ES" b="1" dirty="0" smtClean="0"/>
              <a:t>El Molí </a:t>
            </a:r>
            <a:r>
              <a:rPr lang="ca-ES" dirty="0" smtClean="0"/>
              <a:t> </a:t>
            </a:r>
            <a:r>
              <a:rPr lang="ca-ES" b="1" dirty="0" smtClean="0"/>
              <a:t>305</a:t>
            </a:r>
            <a:r>
              <a:rPr lang="ca-ES" dirty="0" smtClean="0"/>
              <a:t> dies amb </a:t>
            </a:r>
            <a:r>
              <a:rPr lang="ca-ES" b="1" dirty="0" smtClean="0"/>
              <a:t>1480</a:t>
            </a:r>
            <a:r>
              <a:rPr lang="ca-ES" dirty="0" smtClean="0"/>
              <a:t> hores.</a:t>
            </a:r>
            <a:endParaRPr lang="ca-ES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827584" y="2911936"/>
            <a:ext cx="756084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ca-ES" dirty="0" smtClean="0"/>
              <a:t>Les despeses han estat les següents</a:t>
            </a:r>
            <a:r>
              <a:rPr lang="ca-ES" dirty="0" smtClean="0"/>
              <a:t>: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ca-ES" dirty="0" smtClean="0"/>
              <a:t>	</a:t>
            </a:r>
            <a:r>
              <a:rPr lang="ca-ES" dirty="0" smtClean="0"/>
              <a:t>		Salt del Pi			</a:t>
            </a:r>
            <a:r>
              <a:rPr lang="ca-ES" dirty="0" smtClean="0"/>
              <a:t>E</a:t>
            </a:r>
            <a:r>
              <a:rPr lang="ca-ES" dirty="0" smtClean="0"/>
              <a:t>l Molí</a:t>
            </a:r>
            <a:endParaRPr lang="ca-ES" dirty="0" smtClean="0"/>
          </a:p>
          <a:p>
            <a:pPr lvl="1" algn="just">
              <a:spcBef>
                <a:spcPct val="20000"/>
              </a:spcBef>
              <a:defRPr/>
            </a:pPr>
            <a:r>
              <a:rPr lang="ca-ES" dirty="0" smtClean="0"/>
              <a:t>Neteja                                  </a:t>
            </a:r>
            <a:r>
              <a:rPr lang="ca-ES" dirty="0" smtClean="0"/>
              <a:t>3.061€			</a:t>
            </a:r>
            <a:r>
              <a:rPr lang="ca-ES" dirty="0" smtClean="0"/>
              <a:t> </a:t>
            </a:r>
            <a:r>
              <a:rPr lang="ca-ES" dirty="0" smtClean="0"/>
              <a:t>  3.061</a:t>
            </a:r>
            <a:r>
              <a:rPr lang="ca-ES" dirty="0" smtClean="0"/>
              <a:t>€</a:t>
            </a:r>
          </a:p>
          <a:p>
            <a:pPr lvl="1" algn="just">
              <a:spcBef>
                <a:spcPct val="20000"/>
              </a:spcBef>
              <a:defRPr/>
            </a:pPr>
            <a:r>
              <a:rPr lang="ca-ES" dirty="0" smtClean="0"/>
              <a:t>Manteniment                     </a:t>
            </a:r>
            <a:r>
              <a:rPr lang="ca-ES" dirty="0" smtClean="0"/>
              <a:t> 6.621€			14.186 €</a:t>
            </a:r>
            <a:endParaRPr lang="ca-E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914400" y="274638"/>
            <a:ext cx="7772400" cy="12101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a-E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Criteris per a la planificació d’entrenaments 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971600" y="1556798"/>
          <a:ext cx="7704855" cy="4608505"/>
        </p:xfrm>
        <a:graphic>
          <a:graphicData uri="http://schemas.openxmlformats.org/drawingml/2006/table">
            <a:tbl>
              <a:tblPr/>
              <a:tblGrid>
                <a:gridCol w="1054083"/>
                <a:gridCol w="1204669"/>
                <a:gridCol w="1079182"/>
                <a:gridCol w="1355252"/>
                <a:gridCol w="978793"/>
                <a:gridCol w="1016438"/>
                <a:gridCol w="1016438"/>
              </a:tblGrid>
              <a:tr h="254332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CRITERI 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CRITERI 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CRITERI 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CRITERI 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1027507">
                <a:tc>
                  <a:txBody>
                    <a:bodyPr/>
                    <a:lstStyle/>
                    <a:p>
                      <a:pPr algn="l" fontAlgn="b"/>
                      <a:endParaRPr lang="es-ES" sz="11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Inici entre les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Durara en minuts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Freqüência setmanal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Espais d'esportius per entrenaments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</a:tr>
              <a:tr h="2645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CATEGORIA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 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Ent 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INICIACIÓ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17:15 - 18:15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PREBENJAMÍ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17:15 - 18:15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BENJAMÍ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17:15 - 18:15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ALEVÍ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17:15 - 18:15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INFANTIL 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18:15 - 19:30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INFANTIL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18:15 - 19:30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CADET 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19:15 - 20:30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CADET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19:15 - 20:30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JUVENIL 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20:45 - 22:00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JUVENIL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20:45 - 22:00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SÈNIOR 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20:45 - 22:00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SÈNIOR 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20:45 - 22:00 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Pista lateral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Pista central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graphicFrame>
        <p:nvGraphicFramePr>
          <p:cNvPr id="8" name="5 Gráfico"/>
          <p:cNvGraphicFramePr/>
          <p:nvPr/>
        </p:nvGraphicFramePr>
        <p:xfrm>
          <a:off x="899592" y="1556792"/>
          <a:ext cx="7848872" cy="511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Evolució dels equips per sexe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graphicFrame>
        <p:nvGraphicFramePr>
          <p:cNvPr id="9" name="1 Gráfico"/>
          <p:cNvGraphicFramePr/>
          <p:nvPr/>
        </p:nvGraphicFramePr>
        <p:xfrm>
          <a:off x="899593" y="1556792"/>
          <a:ext cx="78488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Evolució dels equips per entitats i esports</a:t>
            </a:r>
            <a:endParaRPr kumimoji="0" lang="ca-E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914400" y="274638"/>
            <a:ext cx="7834064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Dades entrenaments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914400" y="1556792"/>
            <a:ext cx="7772400" cy="2232248"/>
          </a:xfrm>
          <a:prstGeom prst="rect">
            <a:avLst/>
          </a:prstGeom>
          <a:solidFill>
            <a:schemeClr val="accent1">
              <a:lumMod val="20000"/>
              <a:lumOff val="80000"/>
              <a:alpha val="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 nombre d’entrenaments setmanals en cobert ha estat de 144 i el total d’equips d’esports ha estat de </a:t>
            </a:r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77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 qual suposa una mitjana d’entrenaments en cobert per equip de </a:t>
            </a:r>
            <a:r>
              <a:rPr kumimoji="0" lang="ca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1,8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(La temporada anterior va de 1,9)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ca-ES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Els entrenaments setmanals en cobert per equip ha estat: </a:t>
            </a:r>
            <a:endParaRPr kumimoji="0" lang="ca-E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16 Gráfico"/>
          <p:cNvGraphicFramePr/>
          <p:nvPr/>
        </p:nvGraphicFramePr>
        <p:xfrm>
          <a:off x="899592" y="3861048"/>
          <a:ext cx="770485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Instal·lacions esportives municipals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Memòria temporada 2016 – 2017</a:t>
            </a:r>
            <a:b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a-E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Dades competicions</a:t>
            </a:r>
            <a:endParaRPr kumimoji="0" lang="ca-E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3 Gráfico"/>
          <p:cNvGraphicFramePr/>
          <p:nvPr/>
        </p:nvGraphicFramePr>
        <p:xfrm>
          <a:off x="539552" y="1556792"/>
          <a:ext cx="8280919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782" y="260648"/>
            <a:ext cx="2118604" cy="122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5370</Words>
  <Application>Microsoft Office PowerPoint</Application>
  <PresentationFormat>Presentación en pantalla (4:3)</PresentationFormat>
  <Paragraphs>5639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v</vt:lpstr>
      <vt:lpstr>Diapositiva 33</vt:lpstr>
      <vt:lpstr>v</vt:lpstr>
      <vt:lpstr>Diapositiva 35</vt:lpstr>
      <vt:lpstr>Diapositiva 36</vt:lpstr>
    </vt:vector>
  </TitlesOfParts>
  <Company>Ajuntament d'Esplugues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to_be_default</dc:creator>
  <cp:lastModifiedBy>to_be_default</cp:lastModifiedBy>
  <cp:revision>30</cp:revision>
  <dcterms:created xsi:type="dcterms:W3CDTF">2017-06-28T07:13:16Z</dcterms:created>
  <dcterms:modified xsi:type="dcterms:W3CDTF">2017-06-29T09:08:23Z</dcterms:modified>
</cp:coreProperties>
</file>